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447" r:id="rId3"/>
    <p:sldId id="420" r:id="rId4"/>
    <p:sldId id="506" r:id="rId5"/>
    <p:sldId id="507" r:id="rId6"/>
    <p:sldId id="533" r:id="rId7"/>
    <p:sldId id="534" r:id="rId8"/>
    <p:sldId id="535" r:id="rId9"/>
    <p:sldId id="536" r:id="rId10"/>
    <p:sldId id="508" r:id="rId11"/>
    <p:sldId id="537" r:id="rId12"/>
    <p:sldId id="538" r:id="rId13"/>
    <p:sldId id="539" r:id="rId14"/>
    <p:sldId id="540" r:id="rId15"/>
    <p:sldId id="541" r:id="rId16"/>
    <p:sldId id="556" r:id="rId17"/>
    <p:sldId id="549" r:id="rId18"/>
    <p:sldId id="561" r:id="rId19"/>
    <p:sldId id="558" r:id="rId20"/>
    <p:sldId id="550" r:id="rId21"/>
    <p:sldId id="542" r:id="rId22"/>
    <p:sldId id="552" r:id="rId23"/>
    <p:sldId id="509" r:id="rId24"/>
    <p:sldId id="543" r:id="rId25"/>
    <p:sldId id="486" r:id="rId26"/>
    <p:sldId id="485" r:id="rId27"/>
    <p:sldId id="490" r:id="rId28"/>
    <p:sldId id="491" r:id="rId29"/>
    <p:sldId id="544" r:id="rId30"/>
    <p:sldId id="513" r:id="rId31"/>
    <p:sldId id="514" r:id="rId32"/>
    <p:sldId id="515" r:id="rId33"/>
    <p:sldId id="516" r:id="rId34"/>
    <p:sldId id="519" r:id="rId35"/>
    <p:sldId id="548" r:id="rId36"/>
    <p:sldId id="553" r:id="rId37"/>
    <p:sldId id="518" r:id="rId38"/>
    <p:sldId id="481" r:id="rId39"/>
    <p:sldId id="517" r:id="rId40"/>
    <p:sldId id="494" r:id="rId41"/>
    <p:sldId id="496" r:id="rId42"/>
    <p:sldId id="498" r:id="rId43"/>
    <p:sldId id="557" r:id="rId44"/>
    <p:sldId id="546" r:id="rId45"/>
    <p:sldId id="487" r:id="rId46"/>
    <p:sldId id="484" r:id="rId47"/>
    <p:sldId id="488" r:id="rId48"/>
    <p:sldId id="493" r:id="rId49"/>
    <p:sldId id="412" r:id="rId50"/>
    <p:sldId id="282" r:id="rId51"/>
    <p:sldId id="300" r:id="rId52"/>
    <p:sldId id="554" r:id="rId53"/>
    <p:sldId id="416" r:id="rId54"/>
    <p:sldId id="555" r:id="rId55"/>
    <p:sldId id="559" r:id="rId56"/>
    <p:sldId id="560" r:id="rId57"/>
    <p:sldId id="520" r:id="rId58"/>
    <p:sldId id="329" r:id="rId59"/>
    <p:sldId id="503" r:id="rId60"/>
  </p:sldIdLst>
  <p:sldSz cx="9144000" cy="6858000" type="screen4x3"/>
  <p:notesSz cx="7104063" cy="10234613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0000"/>
    <a:srgbClr val="000000"/>
    <a:srgbClr val="00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4" autoAdjust="0"/>
    <p:restoredTop sz="93892" autoAdjust="0"/>
  </p:normalViewPr>
  <p:slideViewPr>
    <p:cSldViewPr>
      <p:cViewPr varScale="1">
        <p:scale>
          <a:sx n="81" d="100"/>
          <a:sy n="81" d="100"/>
        </p:scale>
        <p:origin x="-33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8DE1E-CC8C-4D21-B3F8-E92A694C116B}" type="datetimeFigureOut">
              <a:rPr lang="sv-SE" smtClean="0"/>
              <a:pPr/>
              <a:t>2018-07-14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EE781-D7D3-4FDE-8A0B-1D6C578756D3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8E624295-566E-42AA-BA37-665FC6E63063}" type="datetimeFigureOut">
              <a:rPr lang="sv-SE"/>
              <a:pPr>
                <a:defRPr/>
              </a:pPr>
              <a:t>2018-07-14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sv-SE" noProof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3E54FCC7-DB78-4C66-B762-CBC3843AAE1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836674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4FCC7-DB78-4C66-B762-CBC3843AAE15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188616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4FCC7-DB78-4C66-B762-CBC3843AAE15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188616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4FCC7-DB78-4C66-B762-CBC3843AAE15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188616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4FCC7-DB78-4C66-B762-CBC3843AAE15}" type="slidenum">
              <a:rPr lang="sv-SE" smtClean="0"/>
              <a:pPr>
                <a:defRPr/>
              </a:pPr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556103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4FCC7-DB78-4C66-B762-CBC3843AAE15}" type="slidenum">
              <a:rPr lang="sv-SE" smtClean="0"/>
              <a:pPr>
                <a:defRPr/>
              </a:pPr>
              <a:t>40</a:t>
            </a:fld>
            <a:endParaRPr lang="sv-S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4FCC7-DB78-4C66-B762-CBC3843AAE15}" type="slidenum">
              <a:rPr lang="sv-SE" smtClean="0"/>
              <a:pPr>
                <a:defRPr/>
              </a:pPr>
              <a:t>45</a:t>
            </a:fld>
            <a:endParaRPr lang="sv-S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54FCC7-DB78-4C66-B762-CBC3843AAE15}" type="slidenum">
              <a:rPr lang="sv-SE" smtClean="0"/>
              <a:pPr>
                <a:defRPr/>
              </a:pPr>
              <a:t>58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766562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72298-0CE9-4438-86C6-1912D6FC3D36}" type="datetime1">
              <a:rPr lang="sv-SE" smtClean="0"/>
              <a:pPr>
                <a:defRPr/>
              </a:pPr>
              <a:t>2018-07-14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C73D7-A048-4BE8-9266-0BE040B331B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CD157-B6DC-4856-974D-A237670A23B3}" type="datetime1">
              <a:rPr lang="sv-SE" smtClean="0"/>
              <a:pPr>
                <a:defRPr/>
              </a:pPr>
              <a:t>2018-07-14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0DD9A-2809-42BB-AB7F-47DB9033BBD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BB930-3A7D-480A-A4B5-42F4CD0BACE1}" type="datetime1">
              <a:rPr lang="sv-SE" smtClean="0"/>
              <a:pPr>
                <a:defRPr/>
              </a:pPr>
              <a:t>2018-07-14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95A2D-03AA-426C-B485-4A27AB0B61F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Rubrik, ClipArt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C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78C60-9BA6-4703-884D-F7E4586D8FC2}" type="datetime1">
              <a:rPr lang="sv-SE" smtClean="0"/>
              <a:pPr>
                <a:defRPr/>
              </a:pPr>
              <a:t>2018-07-14</a:t>
            </a:fld>
            <a:endParaRPr lang="hu-HU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DA0B0-82EA-4938-8C65-03EC75F6026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932D3-6509-4ABB-8ABE-0184A25D6F80}" type="datetime1">
              <a:rPr lang="sv-SE" smtClean="0"/>
              <a:pPr>
                <a:defRPr/>
              </a:pPr>
              <a:t>2018-07-14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A0F34-72BD-45B4-88F0-9153E6A5474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7AFF4-44DB-4EE8-89AA-37B926E5EAF8}" type="datetime1">
              <a:rPr lang="sv-SE" smtClean="0"/>
              <a:pPr>
                <a:defRPr/>
              </a:pPr>
              <a:t>2018-07-14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9869B-909F-4551-A0EC-F7B270F3F87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B6B7F-F8B5-4D8A-A132-FD0EEEA206E7}" type="datetime1">
              <a:rPr lang="sv-SE" smtClean="0"/>
              <a:pPr>
                <a:defRPr/>
              </a:pPr>
              <a:t>2018-07-14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E2490-9C12-4E53-8347-D987FB0E7DC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0D43-360F-47F4-9789-E77CA4EAD9C1}" type="datetime1">
              <a:rPr lang="sv-SE" smtClean="0"/>
              <a:pPr>
                <a:defRPr/>
              </a:pPr>
              <a:t>2018-07-14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C48CF-4803-4402-8454-A480ED363FA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8F545-D017-4696-AC95-0BDE33986844}" type="datetime1">
              <a:rPr lang="sv-SE" smtClean="0"/>
              <a:pPr>
                <a:defRPr/>
              </a:pPr>
              <a:t>2018-07-14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C1132-CDCE-4D0B-BAED-BA9D9C5C2CD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8906-5CAB-4CAC-BBE8-E44CA1C5FC82}" type="datetime1">
              <a:rPr lang="sv-SE" smtClean="0"/>
              <a:pPr>
                <a:defRPr/>
              </a:pPr>
              <a:t>2018-07-14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1B834-D660-416E-B2D3-4C1410E7C6E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80EB8-2027-4F86-9EF8-596A276D4629}" type="datetime1">
              <a:rPr lang="sv-SE" smtClean="0"/>
              <a:pPr>
                <a:defRPr/>
              </a:pPr>
              <a:t>2018-07-14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8768C-CD1B-42DC-AF3B-669BA9DA967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E9591-E4DA-460C-B0D7-9882E2D9357E}" type="datetime1">
              <a:rPr lang="sv-SE" smtClean="0"/>
              <a:pPr>
                <a:defRPr/>
              </a:pPr>
              <a:t>2018-07-14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CBED1-6B06-43CD-8073-AEB0FA82CCF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54006-227E-4958-8707-976F981941A7}" type="datetime1">
              <a:rPr lang="sv-SE" smtClean="0"/>
              <a:pPr>
                <a:defRPr/>
              </a:pPr>
              <a:t>2018-07-14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1E1AB-67BE-4C78-A969-87C0411A85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DE8261-62F4-4FE1-809F-6D11FB0D14F2}" type="datetime1">
              <a:rPr lang="sv-SE" smtClean="0"/>
              <a:pPr>
                <a:defRPr/>
              </a:pPr>
              <a:t>2018-07-14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CFC65C-0126-4452-9044-0B46AD60755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  <p:sldLayoutId id="2147483650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nyemrlsz.newlights.info/index.php/szolgalatunk/toertenelmi-hatter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se/url?sa=i&amp;rct=j&amp;q=&amp;esrc=s&amp;source=imgres&amp;cd=&amp;cad=rja&amp;uact=8&amp;ved=0ahUKEwjuhI-muenYAhXGWSwKHVLuCxAQjRwIBw&amp;url=http://www.vk-foldes.bibl.hu/nofrm/nofrmkskks.html&amp;psig=AOvVaw0qmliqqR6xvy-B3cxBu_yP&amp;ust=151663750342078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yemrlsz.newlights.info/index.php/enekeink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google.se/url?sa=i&amp;rct=j&amp;q=&amp;esrc=s&amp;source=images&amp;cd=&amp;cad=rja&amp;uact=8&amp;ved=0ahUKEwiyu9qTh_bYAhVGDywKHXBmAqcQjRwIBw&amp;url=http://www.wikiwand.com/it/Ign%C3%A1c_Semmelweis&amp;psig=AOvVaw1tzRZWRWuZZCbpfxUE7kgK&amp;ust=151707067812142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bgazrt.hu/tamogatasok/" TargetMode="Externa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nyemrlsz.newlights.info/images/pdf/olvasnivalo/1993_BogardiSzaboIstvan_Teol_hatasok.pdf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jpeg"/><Relationship Id="rId5" Type="http://schemas.openxmlformats.org/officeDocument/2006/relationships/image" Target="../media/image8.pn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Underrubrik 2"/>
          <p:cNvSpPr>
            <a:spLocks noGrp="1"/>
          </p:cNvSpPr>
          <p:nvPr>
            <p:ph type="subTitle" idx="1"/>
          </p:nvPr>
        </p:nvSpPr>
        <p:spPr>
          <a:xfrm>
            <a:off x="347996" y="2515825"/>
            <a:ext cx="8448007" cy="1826349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b="1" i="1" dirty="0" err="1" smtClean="0">
                <a:solidFill>
                  <a:srgbClr val="009900"/>
                </a:solidFill>
              </a:rPr>
              <a:t>Az</a:t>
            </a:r>
            <a:r>
              <a:rPr lang="sv-SE" b="1" i="1" dirty="0" smtClean="0">
                <a:solidFill>
                  <a:srgbClr val="009900"/>
                </a:solidFill>
              </a:rPr>
              <a:t> </a:t>
            </a:r>
            <a:r>
              <a:rPr lang="sv-SE" b="1" i="1" dirty="0" err="1" smtClean="0">
                <a:solidFill>
                  <a:srgbClr val="009900"/>
                </a:solidFill>
              </a:rPr>
              <a:t>Egyetemes</a:t>
            </a:r>
            <a:r>
              <a:rPr lang="sv-SE" b="1" i="1" dirty="0" smtClean="0">
                <a:solidFill>
                  <a:srgbClr val="009900"/>
                </a:solidFill>
              </a:rPr>
              <a:t> Konvent </a:t>
            </a:r>
            <a:r>
              <a:rPr lang="sv-SE" b="1" i="1" dirty="0" err="1" smtClean="0">
                <a:solidFill>
                  <a:srgbClr val="009900"/>
                </a:solidFill>
              </a:rPr>
              <a:t>felekezet-</a:t>
            </a:r>
            <a:r>
              <a:rPr lang="sv-SE" b="1" i="1" dirty="0" smtClean="0">
                <a:solidFill>
                  <a:srgbClr val="009900"/>
                </a:solidFill>
              </a:rPr>
              <a:t> és </a:t>
            </a:r>
            <a:r>
              <a:rPr lang="sv-SE" b="1" i="1" dirty="0" err="1" smtClean="0">
                <a:solidFill>
                  <a:srgbClr val="009900"/>
                </a:solidFill>
              </a:rPr>
              <a:t>nemzetmegtartó</a:t>
            </a:r>
            <a:r>
              <a:rPr lang="sv-SE" b="1" i="1" dirty="0" smtClean="0">
                <a:solidFill>
                  <a:srgbClr val="009900"/>
                </a:solidFill>
              </a:rPr>
              <a:t> </a:t>
            </a:r>
            <a:r>
              <a:rPr lang="sv-SE" b="1" i="1" dirty="0" err="1" smtClean="0">
                <a:solidFill>
                  <a:srgbClr val="009900"/>
                </a:solidFill>
              </a:rPr>
              <a:t>szolgálata</a:t>
            </a:r>
            <a:r>
              <a:rPr lang="sv-SE" b="1" i="1" dirty="0" smtClean="0">
                <a:solidFill>
                  <a:srgbClr val="009900"/>
                </a:solidFill>
              </a:rPr>
              <a:t> 100 </a:t>
            </a:r>
            <a:r>
              <a:rPr lang="sv-SE" b="1" i="1" dirty="0" err="1" smtClean="0">
                <a:solidFill>
                  <a:srgbClr val="009900"/>
                </a:solidFill>
              </a:rPr>
              <a:t>év</a:t>
            </a:r>
            <a:r>
              <a:rPr lang="sv-SE" b="1" i="1" dirty="0" smtClean="0">
                <a:solidFill>
                  <a:srgbClr val="009900"/>
                </a:solidFill>
              </a:rPr>
              <a:t> </a:t>
            </a:r>
            <a:r>
              <a:rPr lang="sv-SE" b="1" i="1" dirty="0" err="1" smtClean="0">
                <a:solidFill>
                  <a:srgbClr val="009900"/>
                </a:solidFill>
              </a:rPr>
              <a:t>távlatából</a:t>
            </a:r>
            <a:r>
              <a:rPr lang="sv-SE" b="1" i="1" dirty="0" smtClean="0">
                <a:solidFill>
                  <a:srgbClr val="009900"/>
                </a:solidFill>
              </a:rPr>
              <a:t> </a:t>
            </a:r>
            <a:r>
              <a:rPr lang="sv-SE" i="1" dirty="0" smtClean="0">
                <a:solidFill>
                  <a:srgbClr val="002060"/>
                </a:solidFill>
              </a:rPr>
              <a:t/>
            </a:r>
            <a:br>
              <a:rPr lang="sv-SE" i="1" dirty="0" smtClean="0">
                <a:solidFill>
                  <a:srgbClr val="002060"/>
                </a:solidFill>
              </a:rPr>
            </a:br>
            <a:r>
              <a:rPr lang="sv-SE" sz="2000" b="1" i="1" dirty="0" err="1" smtClean="0"/>
              <a:t>Az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Úr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kegyelme</a:t>
            </a:r>
            <a:r>
              <a:rPr lang="sv-SE" sz="2000" b="1" i="1" dirty="0" smtClean="0"/>
              <a:t>, </a:t>
            </a:r>
            <a:r>
              <a:rPr lang="sv-SE" sz="2000" b="1" i="1" dirty="0" err="1" smtClean="0"/>
              <a:t>hogy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még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nincsen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végünk</a:t>
            </a:r>
            <a:r>
              <a:rPr lang="sv-SE" sz="2000" b="1" i="1" dirty="0" smtClean="0"/>
              <a:t>, </a:t>
            </a:r>
            <a:r>
              <a:rPr lang="sv-SE" sz="2000" b="1" i="1" dirty="0" err="1" smtClean="0"/>
              <a:t>mert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nem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fogy</a:t>
            </a:r>
            <a:r>
              <a:rPr lang="sv-SE" sz="2000" b="1" i="1" dirty="0" smtClean="0"/>
              <a:t> el </a:t>
            </a:r>
            <a:r>
              <a:rPr lang="sv-SE" sz="2000" b="1" i="1" dirty="0" err="1" smtClean="0"/>
              <a:t>irgalmassága</a:t>
            </a:r>
            <a:r>
              <a:rPr lang="sv-SE" sz="2000" b="1" i="1" dirty="0" smtClean="0"/>
              <a:t>” </a:t>
            </a:r>
            <a:r>
              <a:rPr lang="sv-SE" sz="2000" b="1" i="1" dirty="0" err="1" smtClean="0"/>
              <a:t>Jer.sir</a:t>
            </a:r>
            <a:r>
              <a:rPr lang="sv-SE" sz="2000" b="1" i="1" dirty="0" smtClean="0"/>
              <a:t>. 3,22. </a:t>
            </a:r>
            <a:endParaRPr lang="sv-SE" sz="2000" dirty="0" smtClean="0">
              <a:solidFill>
                <a:srgbClr val="89898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sv-SE" sz="2000" b="1" i="1" dirty="0" smtClean="0">
                <a:solidFill>
                  <a:schemeClr val="tx1"/>
                </a:solidFill>
              </a:rPr>
              <a:t>Fels</a:t>
            </a:r>
            <a:r>
              <a:rPr lang="hu-HU" sz="2000" b="1" i="1" dirty="0" smtClean="0">
                <a:solidFill>
                  <a:schemeClr val="tx1"/>
                </a:solidFill>
              </a:rPr>
              <a:t>őő</a:t>
            </a:r>
            <a:r>
              <a:rPr lang="sv-SE" sz="2000" b="1" i="1" dirty="0" err="1" smtClean="0">
                <a:solidFill>
                  <a:schemeClr val="tx1"/>
                </a:solidFill>
              </a:rPr>
              <a:t>r/Oberwart</a:t>
            </a:r>
            <a:r>
              <a:rPr lang="sv-SE" sz="2000" b="1" i="1" dirty="0" smtClean="0">
                <a:solidFill>
                  <a:schemeClr val="tx1"/>
                </a:solidFill>
              </a:rPr>
              <a:t> 2018.</a:t>
            </a:r>
            <a:r>
              <a:rPr lang="sv-SE" sz="2400" b="1" i="1" dirty="0" smtClean="0">
                <a:solidFill>
                  <a:schemeClr val="tx1"/>
                </a:solidFill>
              </a:rPr>
              <a:t> </a:t>
            </a:r>
            <a:r>
              <a:rPr lang="de-DE" sz="2000" b="1" i="1" dirty="0" err="1" smtClean="0">
                <a:solidFill>
                  <a:schemeClr val="tx1"/>
                </a:solidFill>
              </a:rPr>
              <a:t>július</a:t>
            </a:r>
            <a:r>
              <a:rPr lang="de-DE" sz="2000" b="1" i="1" dirty="0" smtClean="0">
                <a:solidFill>
                  <a:schemeClr val="tx1"/>
                </a:solidFill>
              </a:rPr>
              <a:t> 5. – 8.</a:t>
            </a:r>
            <a:endParaRPr lang="sv-SE" sz="2000" b="1" i="1" dirty="0" smtClean="0">
              <a:solidFill>
                <a:schemeClr val="tx1"/>
              </a:solidFill>
            </a:endParaRPr>
          </a:p>
        </p:txBody>
      </p:sp>
      <p:pic>
        <p:nvPicPr>
          <p:cNvPr id="16386" name="Bildobjekt 0" descr="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15351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ktangel 4"/>
          <p:cNvSpPr>
            <a:spLocks noChangeArrowheads="1"/>
          </p:cNvSpPr>
          <p:nvPr/>
        </p:nvSpPr>
        <p:spPr bwMode="auto">
          <a:xfrm>
            <a:off x="440010" y="4797152"/>
            <a:ext cx="82639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v-SE" sz="2000" dirty="0">
                <a:latin typeface="+mn-lt"/>
              </a:rPr>
              <a:t>Dr </a:t>
            </a:r>
            <a:r>
              <a:rPr lang="sv-SE" sz="2000" dirty="0" err="1" smtClean="0">
                <a:latin typeface="+mn-lt"/>
              </a:rPr>
              <a:t>v.Békássy</a:t>
            </a:r>
            <a:r>
              <a:rPr lang="sv-SE" sz="2000" dirty="0" smtClean="0">
                <a:latin typeface="+mn-lt"/>
              </a:rPr>
              <a:t> </a:t>
            </a:r>
            <a:r>
              <a:rPr lang="sv-SE" sz="2000" dirty="0">
                <a:latin typeface="+mn-lt"/>
              </a:rPr>
              <a:t>N </a:t>
            </a:r>
            <a:r>
              <a:rPr lang="sv-SE" sz="2000" dirty="0" smtClean="0">
                <a:latin typeface="+mn-lt"/>
              </a:rPr>
              <a:t>Albert, </a:t>
            </a:r>
            <a:r>
              <a:rPr lang="sv-SE" sz="2000" dirty="0" err="1" smtClean="0">
                <a:latin typeface="+mn-lt"/>
              </a:rPr>
              <a:t>világi</a:t>
            </a:r>
            <a:r>
              <a:rPr lang="sv-SE" sz="2000" dirty="0" smtClean="0">
                <a:latin typeface="+mn-lt"/>
              </a:rPr>
              <a:t> </a:t>
            </a:r>
            <a:r>
              <a:rPr lang="sv-SE" sz="2000" dirty="0" err="1" smtClean="0">
                <a:latin typeface="+mn-lt"/>
              </a:rPr>
              <a:t>elnök</a:t>
            </a:r>
            <a:r>
              <a:rPr lang="sv-SE" sz="2000" dirty="0" smtClean="0">
                <a:latin typeface="+mn-lt"/>
              </a:rPr>
              <a:t> </a:t>
            </a:r>
            <a:br>
              <a:rPr lang="sv-SE" sz="2000" dirty="0" smtClean="0">
                <a:latin typeface="+mn-lt"/>
              </a:rPr>
            </a:br>
            <a:r>
              <a:rPr lang="sv-SE" sz="2000" dirty="0" err="1" smtClean="0">
                <a:latin typeface="+mn-lt"/>
              </a:rPr>
              <a:t>Beszámoló</a:t>
            </a:r>
            <a:r>
              <a:rPr lang="sv-SE" sz="2000" dirty="0" smtClean="0">
                <a:latin typeface="+mn-lt"/>
              </a:rPr>
              <a:t> a NyEMRLSz Alapítvány </a:t>
            </a:r>
            <a:r>
              <a:rPr lang="sv-SE" sz="2000" dirty="0" err="1" smtClean="0">
                <a:latin typeface="+mn-lt"/>
              </a:rPr>
              <a:t>Vezet</a:t>
            </a:r>
            <a:r>
              <a:rPr lang="hu-HU" sz="2000" dirty="0" smtClean="0">
                <a:latin typeface="+mn-lt"/>
              </a:rPr>
              <a:t>ő</a:t>
            </a:r>
            <a:r>
              <a:rPr lang="sv-SE" sz="2000" dirty="0" err="1" smtClean="0">
                <a:latin typeface="+mn-lt"/>
              </a:rPr>
              <a:t>ségi</a:t>
            </a:r>
            <a:r>
              <a:rPr lang="sv-SE" sz="2000" dirty="0" smtClean="0">
                <a:latin typeface="+mn-lt"/>
              </a:rPr>
              <a:t> </a:t>
            </a:r>
            <a:r>
              <a:rPr lang="sv-SE" sz="2000" dirty="0" err="1" smtClean="0">
                <a:latin typeface="+mn-lt"/>
              </a:rPr>
              <a:t>Tanácskozásán</a:t>
            </a:r>
            <a:r>
              <a:rPr lang="sv-SE" sz="2000" b="1" dirty="0" smtClean="0">
                <a:latin typeface="+mn-lt"/>
              </a:rPr>
              <a:t>  </a:t>
            </a:r>
          </a:p>
        </p:txBody>
      </p:sp>
      <p:sp>
        <p:nvSpPr>
          <p:cNvPr id="6" name="Rektangel 5"/>
          <p:cNvSpPr/>
          <p:nvPr/>
        </p:nvSpPr>
        <p:spPr>
          <a:xfrm>
            <a:off x="2555776" y="1124744"/>
            <a:ext cx="50754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 smtClean="0">
                <a:solidFill>
                  <a:srgbClr val="FF0000"/>
                </a:solidFill>
              </a:rPr>
              <a:t>RENDHAGYÓ TÖRTÉNELEMÓRA</a:t>
            </a:r>
          </a:p>
          <a:p>
            <a:pPr algn="ctr"/>
            <a:r>
              <a:rPr lang="sv-SE" sz="2400" b="1" dirty="0" smtClean="0">
                <a:solidFill>
                  <a:srgbClr val="FF0000"/>
                </a:solidFill>
              </a:rPr>
              <a:t>1918 - 2018</a:t>
            </a:r>
            <a:endParaRPr lang="sv-SE" sz="2400" b="1" dirty="0">
              <a:solidFill>
                <a:srgbClr val="FF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C73D7-A048-4BE8-9266-0BE040B331B8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43608" y="273124"/>
            <a:ext cx="7416824" cy="1143000"/>
          </a:xfrm>
        </p:spPr>
        <p:txBody>
          <a:bodyPr/>
          <a:lstStyle/>
          <a:p>
            <a:r>
              <a:rPr lang="sv-SE" sz="2800" dirty="0" smtClean="0"/>
              <a:t>Prof. Nt. </a:t>
            </a:r>
            <a:r>
              <a:rPr lang="sv-SE" sz="2800" b="1" dirty="0" err="1" smtClean="0"/>
              <a:t>Segesvári</a:t>
            </a:r>
            <a:r>
              <a:rPr lang="sv-SE" sz="2800" b="1" dirty="0" smtClean="0"/>
              <a:t> Viktor</a:t>
            </a:r>
            <a:r>
              <a:rPr lang="sv-SE" sz="2800" dirty="0" smtClean="0"/>
              <a:t>, PhD, DD </a:t>
            </a:r>
            <a:br>
              <a:rPr lang="sv-SE" sz="2800" dirty="0" smtClean="0"/>
            </a:br>
            <a:r>
              <a:rPr lang="sv-SE" sz="2800" dirty="0" smtClean="0"/>
              <a:t>a NyEMRLSz </a:t>
            </a:r>
            <a:r>
              <a:rPr lang="sv-SE" sz="2800" dirty="0" err="1" smtClean="0"/>
              <a:t>t.b</a:t>
            </a:r>
            <a:r>
              <a:rPr lang="sv-SE" sz="2800" dirty="0" smtClean="0"/>
              <a:t>. </a:t>
            </a:r>
            <a:r>
              <a:rPr lang="sv-SE" sz="2800" dirty="0" err="1" smtClean="0"/>
              <a:t>tagja</a:t>
            </a:r>
            <a:r>
              <a:rPr lang="sv-SE" sz="2800" dirty="0" smtClean="0"/>
              <a:t> 86 </a:t>
            </a:r>
            <a:r>
              <a:rPr lang="sv-SE" sz="2800" dirty="0" err="1"/>
              <a:t>éves</a:t>
            </a:r>
            <a:r>
              <a:rPr lang="sv-SE" sz="2800" dirty="0"/>
              <a:t> </a:t>
            </a:r>
            <a:r>
              <a:rPr lang="sv-SE" sz="2800" dirty="0" smtClean="0"/>
              <a:t> </a:t>
            </a:r>
            <a:endParaRPr lang="sv-SE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334219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10112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132856"/>
            <a:ext cx="322551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A0F34-72BD-45B4-88F0-9153E6A5474C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05614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/>
          <a:lstStyle/>
          <a:p>
            <a:r>
              <a:rPr lang="sv-SE" sz="3200" b="1" dirty="0" err="1" smtClean="0">
                <a:solidFill>
                  <a:srgbClr val="FF0000"/>
                </a:solidFill>
              </a:rPr>
              <a:t>Emlékezzünk</a:t>
            </a:r>
            <a:endParaRPr lang="sv-SE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0322" y="1340768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57077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782" y="910704"/>
            <a:ext cx="8738435" cy="503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04664"/>
            <a:ext cx="2366522" cy="266429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0322" y="4869160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1" y="260648"/>
            <a:ext cx="5004049" cy="376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15516" y="4293096"/>
            <a:ext cx="8712968" cy="183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1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”…</a:t>
            </a:r>
            <a:r>
              <a:rPr kumimoji="0" lang="sv-SE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azért</a:t>
            </a:r>
            <a:r>
              <a:rPr kumimoji="0" lang="sv-SE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úgy</a:t>
            </a:r>
            <a:r>
              <a:rPr kumimoji="0" lang="sv-SE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futok</a:t>
            </a:r>
            <a:r>
              <a:rPr kumimoji="0" lang="sv-SE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, mint </a:t>
            </a:r>
            <a:r>
              <a:rPr kumimoji="0" lang="sv-SE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nem</a:t>
            </a:r>
            <a:r>
              <a:rPr kumimoji="0" lang="sv-SE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bizonytalanra</a:t>
            </a:r>
            <a:r>
              <a:rPr kumimoji="0" lang="sv-SE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; </a:t>
            </a:r>
            <a:r>
              <a:rPr kumimoji="0" lang="sv-SE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úgy</a:t>
            </a:r>
            <a:r>
              <a:rPr kumimoji="0" lang="sv-SE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viaskodom</a:t>
            </a:r>
            <a:r>
              <a:rPr kumimoji="0" lang="sv-SE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, mint a </a:t>
            </a:r>
            <a:r>
              <a:rPr kumimoji="0" lang="sv-SE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ki</a:t>
            </a:r>
            <a:r>
              <a:rPr kumimoji="0" lang="sv-SE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nem</a:t>
            </a:r>
            <a:r>
              <a:rPr kumimoji="0" lang="sv-SE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levegőt</a:t>
            </a:r>
            <a:r>
              <a:rPr kumimoji="0" lang="sv-SE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vagdos</a:t>
            </a:r>
            <a:r>
              <a:rPr kumimoji="0" lang="sv-SE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” </a:t>
            </a:r>
            <a:r>
              <a:rPr kumimoji="0" 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1Kor 9,26</a:t>
            </a:r>
            <a:endParaRPr kumimoji="0" lang="sv-S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  </a:t>
            </a:r>
            <a:r>
              <a:rPr kumimoji="0" lang="sv-S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/>
            </a:r>
            <a:br>
              <a:rPr kumimoji="0" lang="sv-S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</a:b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Magunkat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is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veszteseknek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érezzük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. De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mialatt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együtt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futottuk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a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földi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küzdőtér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évtizedeit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,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emlékezünk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szolgatársunk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bátorítására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,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amint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Pál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apostol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ígei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biztatásával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saját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keresztjéröl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vélekedett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. </a:t>
            </a:r>
            <a:endParaRPr kumimoji="0" lang="sv-SE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467544" y="2132856"/>
            <a:ext cx="358393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b="1" dirty="0" smtClean="0">
                <a:latin typeface="+mn-lt"/>
              </a:rPr>
              <a:t>Tőkéczki László</a:t>
            </a:r>
            <a:endParaRPr lang="sv-SE" sz="3200" b="1" dirty="0" smtClean="0">
              <a:latin typeface="+mn-lt"/>
            </a:endParaRPr>
          </a:p>
          <a:p>
            <a:pPr lvl="0" algn="ctr"/>
            <a:r>
              <a:rPr lang="sv-SE" sz="2000" dirty="0" smtClean="0">
                <a:solidFill>
                  <a:prstClr val="black"/>
                </a:solidFill>
                <a:latin typeface="+mn-lt"/>
              </a:rPr>
              <a:t>1951. </a:t>
            </a:r>
            <a:r>
              <a:rPr lang="sv-SE" sz="2000" dirty="0" err="1" smtClean="0">
                <a:solidFill>
                  <a:prstClr val="black"/>
                </a:solidFill>
                <a:latin typeface="+mn-lt"/>
              </a:rPr>
              <a:t>szept</a:t>
            </a:r>
            <a:r>
              <a:rPr lang="sv-SE" sz="2000" dirty="0" smtClean="0">
                <a:solidFill>
                  <a:prstClr val="black"/>
                </a:solidFill>
                <a:latin typeface="+mn-lt"/>
              </a:rPr>
              <a:t>. 23. - 2018. jan. 8.</a:t>
            </a:r>
          </a:p>
          <a:p>
            <a:pPr algn="ctr"/>
            <a:r>
              <a:rPr lang="hu-HU" sz="1400" b="1" dirty="0" smtClean="0">
                <a:latin typeface="+mn-lt"/>
              </a:rPr>
              <a:t>a Dunamelléki Ref</a:t>
            </a:r>
            <a:r>
              <a:rPr lang="sv-SE" sz="1400" b="1" dirty="0" smtClean="0">
                <a:latin typeface="+mn-lt"/>
              </a:rPr>
              <a:t>. </a:t>
            </a:r>
            <a:r>
              <a:rPr lang="hu-HU" sz="1400" b="1" dirty="0" smtClean="0">
                <a:latin typeface="+mn-lt"/>
              </a:rPr>
              <a:t>Egyházkerület főgondnoka</a:t>
            </a:r>
            <a:endParaRPr lang="sv-SE" sz="1400" b="1" dirty="0">
              <a:latin typeface="+mn-lt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  <p:pic>
        <p:nvPicPr>
          <p:cNvPr id="2" name="Picture 2" descr="Docume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340768"/>
            <a:ext cx="7826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485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 smtClean="0"/>
              <a:t>Billy Graham </a:t>
            </a:r>
            <a:r>
              <a:rPr lang="sv-SE" sz="3200" dirty="0" err="1" smtClean="0"/>
              <a:t>baptista</a:t>
            </a:r>
            <a:r>
              <a:rPr lang="sv-SE" sz="3200" dirty="0" smtClean="0"/>
              <a:t> </a:t>
            </a:r>
            <a:r>
              <a:rPr lang="sv-SE" sz="3200" dirty="0" err="1" smtClean="0"/>
              <a:t>predikátor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800" dirty="0" smtClean="0">
                <a:latin typeface="+mn-lt"/>
              </a:rPr>
              <a:t>*1918. nov. 7. -- †</a:t>
            </a:r>
            <a:r>
              <a:rPr lang="sv-SE" sz="2800" dirty="0" smtClean="0">
                <a:solidFill>
                  <a:srgbClr val="000000"/>
                </a:solidFill>
                <a:latin typeface="+mn-lt"/>
                <a:ea typeface="Calibri"/>
              </a:rPr>
              <a:t>2018. </a:t>
            </a:r>
            <a:r>
              <a:rPr lang="sv-SE" sz="2800" dirty="0" err="1" smtClean="0">
                <a:solidFill>
                  <a:srgbClr val="000000"/>
                </a:solidFill>
                <a:latin typeface="+mn-lt"/>
                <a:ea typeface="Calibri"/>
              </a:rPr>
              <a:t>február</a:t>
            </a:r>
            <a:r>
              <a:rPr lang="sv-SE" sz="2800" dirty="0" smtClean="0">
                <a:solidFill>
                  <a:srgbClr val="000000"/>
                </a:solidFill>
                <a:latin typeface="+mn-lt"/>
                <a:ea typeface="Calibri"/>
              </a:rPr>
              <a:t> 21</a:t>
            </a:r>
            <a:r>
              <a:rPr lang="sv-SE" sz="2800" b="1" i="1" dirty="0" smtClean="0">
                <a:solidFill>
                  <a:srgbClr val="000000"/>
                </a:solidFill>
                <a:latin typeface="+mn-lt"/>
                <a:ea typeface="Calibri"/>
              </a:rPr>
              <a:t>.</a:t>
            </a:r>
            <a:endParaRPr lang="sv-SE" sz="2800" b="1" i="1" dirty="0">
              <a:latin typeface="+mn-lt"/>
            </a:endParaRPr>
          </a:p>
        </p:txBody>
      </p:sp>
      <p:pic>
        <p:nvPicPr>
          <p:cNvPr id="1026" name="Picture 2" descr="C:\Users\Bekassy\Desktop\Billy_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708920"/>
            <a:ext cx="4083919" cy="2294616"/>
          </a:xfrm>
          <a:prstGeom prst="rect">
            <a:avLst/>
          </a:prstGeom>
          <a:noFill/>
        </p:spPr>
      </p:pic>
      <p:sp>
        <p:nvSpPr>
          <p:cNvPr id="5" name="Rektangel 4"/>
          <p:cNvSpPr/>
          <p:nvPr/>
        </p:nvSpPr>
        <p:spPr>
          <a:xfrm>
            <a:off x="1763688" y="2060848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dirty="0" err="1" smtClean="0">
                <a:latin typeface="+mn-lt"/>
              </a:rPr>
              <a:t>Solus</a:t>
            </a:r>
            <a:r>
              <a:rPr lang="sv-SE" sz="2800" dirty="0" smtClean="0">
                <a:latin typeface="+mn-lt"/>
              </a:rPr>
              <a:t> </a:t>
            </a:r>
            <a:r>
              <a:rPr lang="sv-SE" sz="2800" dirty="0" err="1" smtClean="0">
                <a:latin typeface="+mn-lt"/>
              </a:rPr>
              <a:t>Christus</a:t>
            </a:r>
            <a:r>
              <a:rPr lang="sv-SE" sz="2800" dirty="0" smtClean="0">
                <a:latin typeface="+mn-lt"/>
              </a:rPr>
              <a:t> – sola </a:t>
            </a:r>
            <a:r>
              <a:rPr lang="sv-SE" sz="2800" dirty="0" err="1" smtClean="0">
                <a:latin typeface="+mn-lt"/>
              </a:rPr>
              <a:t>Scriptura</a:t>
            </a:r>
            <a:r>
              <a:rPr lang="sv-SE" sz="2800" dirty="0" smtClean="0">
                <a:latin typeface="+mn-lt"/>
              </a:rPr>
              <a:t> </a:t>
            </a:r>
            <a:endParaRPr lang="sv-SE" sz="2800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0322" y="5301208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5000"/>
          </a:blip>
          <a:srcRect/>
          <a:stretch>
            <a:fillRect/>
          </a:stretch>
        </p:blipFill>
        <p:spPr bwMode="auto">
          <a:xfrm>
            <a:off x="755576" y="404664"/>
            <a:ext cx="1990900" cy="2447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71800" y="548680"/>
            <a:ext cx="6059016" cy="1143000"/>
          </a:xfrm>
        </p:spPr>
        <p:txBody>
          <a:bodyPr/>
          <a:lstStyle/>
          <a:p>
            <a:r>
              <a:rPr lang="sv-SE" sz="3600" b="1" dirty="0" err="1" smtClean="0"/>
              <a:t>Kányádi</a:t>
            </a:r>
            <a:r>
              <a:rPr lang="sv-SE" sz="3600" b="1" dirty="0" smtClean="0"/>
              <a:t> Sándor </a:t>
            </a:r>
            <a:br>
              <a:rPr lang="sv-SE" sz="3600" b="1" dirty="0" smtClean="0"/>
            </a:br>
            <a:r>
              <a:rPr lang="sv-SE" sz="2800" b="1" dirty="0" smtClean="0"/>
              <a:t>*1929- †2018</a:t>
            </a:r>
            <a:endParaRPr lang="sv-SE" sz="36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7584" y="3140968"/>
            <a:ext cx="7859216" cy="3312368"/>
          </a:xfrm>
        </p:spPr>
        <p:txBody>
          <a:bodyPr/>
          <a:lstStyle/>
          <a:p>
            <a:pPr>
              <a:buNone/>
            </a:pPr>
            <a:r>
              <a:rPr lang="sv-SE" sz="2000" b="1" i="1" dirty="0" smtClean="0"/>
              <a:t>A vers </a:t>
            </a:r>
            <a:r>
              <a:rPr lang="sv-SE" sz="2000" b="1" i="1" dirty="0" err="1" smtClean="0"/>
              <a:t>az</a:t>
            </a:r>
            <a:r>
              <a:rPr lang="sv-SE" sz="2000" b="1" i="1" dirty="0" smtClean="0"/>
              <a:t>, </a:t>
            </a:r>
            <a:r>
              <a:rPr lang="sv-SE" sz="2000" b="1" i="1" dirty="0" err="1" smtClean="0"/>
              <a:t>amit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mondani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kell</a:t>
            </a:r>
            <a:r>
              <a:rPr lang="sv-SE" sz="2000" b="1" i="1" dirty="0" smtClean="0"/>
              <a:t> a </a:t>
            </a:r>
            <a:r>
              <a:rPr lang="sv-SE" sz="2000" b="1" i="1" dirty="0" err="1" smtClean="0"/>
              <a:t>megálmodott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Haza</a:t>
            </a:r>
            <a:r>
              <a:rPr lang="sv-SE" sz="2000" b="1" i="1" dirty="0" smtClean="0"/>
              <a:t>, a </a:t>
            </a:r>
            <a:r>
              <a:rPr lang="sv-SE" sz="2000" b="1" i="1" dirty="0" err="1" smtClean="0"/>
              <a:t>magasban</a:t>
            </a:r>
            <a:r>
              <a:rPr lang="sv-SE" sz="2000" b="1" i="1" dirty="0" smtClean="0"/>
              <a:t> </a:t>
            </a:r>
          </a:p>
          <a:p>
            <a:pPr>
              <a:buNone/>
            </a:pPr>
            <a:r>
              <a:rPr lang="sv-SE" sz="900" dirty="0" smtClean="0"/>
              <a:t>   </a:t>
            </a:r>
          </a:p>
          <a:p>
            <a:pPr>
              <a:buNone/>
            </a:pPr>
            <a:r>
              <a:rPr lang="sv-SE" sz="2400" dirty="0" smtClean="0"/>
              <a:t>A </a:t>
            </a:r>
            <a:r>
              <a:rPr lang="hu-HU" sz="2400" dirty="0" smtClean="0"/>
              <a:t>közösségi elvű</a:t>
            </a:r>
            <a:r>
              <a:rPr lang="sv-SE" sz="2400" dirty="0" smtClean="0"/>
              <a:t> </a:t>
            </a:r>
            <a:r>
              <a:rPr lang="hu-HU" sz="2400" dirty="0" smtClean="0"/>
              <a:t>magyar irodalom</a:t>
            </a:r>
            <a:r>
              <a:rPr lang="sv-SE" sz="2400" dirty="0" smtClean="0"/>
              <a:t> f</a:t>
            </a:r>
            <a:r>
              <a:rPr lang="hu-HU" sz="2400" dirty="0" smtClean="0"/>
              <a:t>olytatója</a:t>
            </a:r>
            <a:endParaRPr lang="sv-SE" sz="2400" dirty="0" smtClean="0"/>
          </a:p>
          <a:p>
            <a:pPr>
              <a:buNone/>
            </a:pPr>
            <a:r>
              <a:rPr lang="sv-SE" sz="2400" dirty="0" smtClean="0"/>
              <a:t>		A</a:t>
            </a:r>
            <a:r>
              <a:rPr lang="hu-HU" sz="2400" dirty="0" smtClean="0"/>
              <a:t>laptémái</a:t>
            </a:r>
            <a:r>
              <a:rPr lang="sv-SE" sz="2400" dirty="0" smtClean="0"/>
              <a:t>: </a:t>
            </a:r>
          </a:p>
          <a:p>
            <a:pPr>
              <a:buNone/>
            </a:pPr>
            <a:r>
              <a:rPr lang="sv-SE" sz="2400" dirty="0" smtClean="0"/>
              <a:t>A</a:t>
            </a:r>
            <a:r>
              <a:rPr lang="hu-HU" sz="2400" dirty="0" smtClean="0"/>
              <a:t>z anyanyelv megtartó ereje, </a:t>
            </a:r>
            <a:r>
              <a:rPr lang="sv-SE" sz="2400" dirty="0" smtClean="0"/>
              <a:t>a</a:t>
            </a:r>
            <a:r>
              <a:rPr lang="hu-HU" sz="2400" dirty="0" smtClean="0"/>
              <a:t>z erdélyi</a:t>
            </a:r>
            <a:r>
              <a:rPr lang="sv-SE" sz="2400" dirty="0" smtClean="0"/>
              <a:t> </a:t>
            </a:r>
            <a:r>
              <a:rPr lang="hu-HU" sz="2400" dirty="0" smtClean="0"/>
              <a:t>kisebbségi</a:t>
            </a:r>
            <a:r>
              <a:rPr lang="sv-SE" sz="2400" dirty="0" smtClean="0"/>
              <a:t> </a:t>
            </a:r>
            <a:r>
              <a:rPr lang="hu-HU" sz="2400" dirty="0" smtClean="0"/>
              <a:t>sors,</a:t>
            </a:r>
            <a:endParaRPr lang="sv-SE" sz="2400" dirty="0" smtClean="0"/>
          </a:p>
          <a:p>
            <a:pPr>
              <a:buNone/>
            </a:pPr>
            <a:r>
              <a:rPr lang="hu-HU" sz="2400" dirty="0" smtClean="0"/>
              <a:t>Európát és az</a:t>
            </a:r>
            <a:r>
              <a:rPr lang="sv-SE" sz="2400" dirty="0" smtClean="0"/>
              <a:t> </a:t>
            </a:r>
            <a:r>
              <a:rPr lang="hu-HU" sz="2400" dirty="0" smtClean="0"/>
              <a:t>emberiséget érintő globális veszélyek és</a:t>
            </a:r>
            <a:r>
              <a:rPr lang="sv-SE" sz="2400" dirty="0" smtClean="0"/>
              <a:t> </a:t>
            </a:r>
            <a:r>
              <a:rPr lang="hu-HU" sz="2400" dirty="0" smtClean="0"/>
              <a:t>gondok</a:t>
            </a:r>
            <a:endParaRPr lang="sv-SE" sz="2400" dirty="0" smtClean="0"/>
          </a:p>
          <a:p>
            <a:pPr>
              <a:buNone/>
            </a:pPr>
            <a:r>
              <a:rPr lang="sv-SE" sz="2400" dirty="0" smtClean="0"/>
              <a:t>Va</a:t>
            </a:r>
            <a:r>
              <a:rPr lang="hu-HU" sz="2400" dirty="0" smtClean="0"/>
              <a:t>lamint</a:t>
            </a:r>
            <a:r>
              <a:rPr lang="sv-SE" sz="2400" dirty="0" smtClean="0"/>
              <a:t> </a:t>
            </a:r>
            <a:r>
              <a:rPr lang="hu-HU" sz="2400" dirty="0" smtClean="0"/>
              <a:t>mindaz, amely</a:t>
            </a:r>
            <a:r>
              <a:rPr lang="sv-SE" sz="2400" dirty="0" smtClean="0"/>
              <a:t> m</a:t>
            </a:r>
            <a:r>
              <a:rPr lang="hu-HU" sz="2400" dirty="0" smtClean="0"/>
              <a:t>indnyájunkat összeköt.</a:t>
            </a:r>
            <a:endParaRPr lang="sv-SE" sz="3600" dirty="0" smtClean="0"/>
          </a:p>
          <a:p>
            <a:pPr>
              <a:buNone/>
            </a:pPr>
            <a:endParaRPr lang="sv-SE" sz="3600" dirty="0"/>
          </a:p>
        </p:txBody>
      </p:sp>
      <p:sp>
        <p:nvSpPr>
          <p:cNvPr id="6" name="Rektangel 5"/>
          <p:cNvSpPr/>
          <p:nvPr/>
        </p:nvSpPr>
        <p:spPr>
          <a:xfrm>
            <a:off x="2915816" y="2132856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sv-SE" sz="1600" b="1" i="1" dirty="0" smtClean="0"/>
              <a:t>2015-ben </a:t>
            </a:r>
            <a:r>
              <a:rPr lang="sv-SE" sz="1600" b="1" i="1" dirty="0" err="1" smtClean="0"/>
              <a:t>tanácskozásunk</a:t>
            </a:r>
            <a:r>
              <a:rPr lang="sv-SE" sz="1600" b="1" i="1" dirty="0" smtClean="0"/>
              <a:t> </a:t>
            </a:r>
          </a:p>
          <a:p>
            <a:pPr>
              <a:buNone/>
            </a:pPr>
            <a:r>
              <a:rPr lang="sv-SE" sz="1600" b="1" i="1" dirty="0" err="1" smtClean="0"/>
              <a:t>meghívottjaként</a:t>
            </a:r>
            <a:r>
              <a:rPr lang="sv-SE" sz="1600" b="1" i="1" dirty="0" smtClean="0"/>
              <a:t> </a:t>
            </a:r>
            <a:r>
              <a:rPr lang="sv-SE" sz="1600" b="1" i="1" dirty="0" err="1" smtClean="0"/>
              <a:t>nem</a:t>
            </a:r>
            <a:r>
              <a:rPr lang="sv-SE" sz="1600" b="1" i="1" dirty="0" smtClean="0"/>
              <a:t> </a:t>
            </a:r>
            <a:r>
              <a:rPr lang="sv-SE" sz="1600" b="1" i="1" dirty="0" err="1" smtClean="0"/>
              <a:t>vállalta</a:t>
            </a:r>
            <a:r>
              <a:rPr lang="sv-SE" sz="1600" b="1" i="1" dirty="0" smtClean="0"/>
              <a:t> </a:t>
            </a:r>
            <a:r>
              <a:rPr lang="sv-SE" sz="1600" b="1" i="1" dirty="0" err="1" smtClean="0"/>
              <a:t>az</a:t>
            </a:r>
            <a:r>
              <a:rPr lang="sv-SE" sz="1600" b="1" i="1" dirty="0" smtClean="0"/>
              <a:t> </a:t>
            </a:r>
            <a:r>
              <a:rPr lang="sv-SE" sz="1600" b="1" i="1" dirty="0" err="1" smtClean="0"/>
              <a:t>utazást</a:t>
            </a:r>
            <a:r>
              <a:rPr lang="sv-SE" sz="1600" b="1" i="1" dirty="0" smtClean="0"/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>
            <a:normAutofit/>
          </a:bodyPr>
          <a:lstStyle/>
          <a:p>
            <a:r>
              <a:rPr lang="sv-SE" sz="3200" i="1" dirty="0" err="1" smtClean="0">
                <a:latin typeface="Algerian" pitchFamily="82" charset="0"/>
              </a:rPr>
              <a:t>Hálát</a:t>
            </a:r>
            <a:r>
              <a:rPr lang="sv-SE" sz="3200" i="1" dirty="0" smtClean="0">
                <a:latin typeface="Algerian" pitchFamily="82" charset="0"/>
              </a:rPr>
              <a:t> </a:t>
            </a:r>
            <a:r>
              <a:rPr lang="sv-SE" sz="3200" i="1" dirty="0" err="1" smtClean="0">
                <a:latin typeface="Algerian" pitchFamily="82" charset="0"/>
              </a:rPr>
              <a:t>adunk</a:t>
            </a:r>
            <a:r>
              <a:rPr lang="sv-SE" sz="3200" i="1" dirty="0" smtClean="0">
                <a:latin typeface="Algerian" pitchFamily="82" charset="0"/>
              </a:rPr>
              <a:t> </a:t>
            </a:r>
            <a:r>
              <a:rPr lang="sv-SE" sz="3200" i="1" dirty="0" err="1" smtClean="0">
                <a:latin typeface="Algerian" pitchFamily="82" charset="0"/>
              </a:rPr>
              <a:t>értük</a:t>
            </a:r>
            <a:r>
              <a:rPr lang="sv-SE" sz="3200" i="1" dirty="0" smtClean="0">
                <a:latin typeface="Algerian" pitchFamily="82" charset="0"/>
              </a:rPr>
              <a:t> </a:t>
            </a:r>
            <a:r>
              <a:rPr lang="sv-SE" sz="3200" i="1" dirty="0" err="1" smtClean="0">
                <a:latin typeface="Algerian" pitchFamily="82" charset="0"/>
              </a:rPr>
              <a:t>az</a:t>
            </a:r>
            <a:r>
              <a:rPr lang="sv-SE" sz="3200" i="1" dirty="0" smtClean="0">
                <a:latin typeface="Algerian" pitchFamily="82" charset="0"/>
              </a:rPr>
              <a:t> </a:t>
            </a:r>
            <a:r>
              <a:rPr lang="sv-SE" sz="3200" i="1" dirty="0" err="1" smtClean="0">
                <a:latin typeface="Algerian" pitchFamily="82" charset="0"/>
              </a:rPr>
              <a:t>élet</a:t>
            </a:r>
            <a:r>
              <a:rPr lang="sv-SE" sz="3200" i="1" dirty="0" smtClean="0">
                <a:latin typeface="Algerian" pitchFamily="82" charset="0"/>
              </a:rPr>
              <a:t> </a:t>
            </a:r>
            <a:r>
              <a:rPr lang="sv-SE" sz="3200" i="1" dirty="0" err="1" smtClean="0">
                <a:latin typeface="Algerian" pitchFamily="82" charset="0"/>
              </a:rPr>
              <a:t>Urának</a:t>
            </a:r>
            <a:endParaRPr lang="sv-SE" sz="3200" i="1" dirty="0">
              <a:latin typeface="Algerian" pitchFamily="82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16</a:t>
            </a:fld>
            <a:endParaRPr lang="sv-SE"/>
          </a:p>
        </p:txBody>
      </p:sp>
      <p:pic>
        <p:nvPicPr>
          <p:cNvPr id="5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377" y="177281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/>
          <p:cNvSpPr/>
          <p:nvPr/>
        </p:nvSpPr>
        <p:spPr>
          <a:xfrm>
            <a:off x="827584" y="393305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000" b="1" dirty="0" err="1" smtClean="0"/>
              <a:t>Egyperces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csendes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imával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felállva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emlékezzünk</a:t>
            </a:r>
            <a:endParaRPr lang="sv-SE" sz="2000" b="1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23727" y="345132"/>
            <a:ext cx="5698157" cy="491580"/>
          </a:xfrm>
        </p:spPr>
        <p:txBody>
          <a:bodyPr/>
          <a:lstStyle/>
          <a:p>
            <a:r>
              <a:rPr lang="sv-SE" sz="2400" b="1" dirty="0" err="1" smtClean="0"/>
              <a:t>Kimentések</a:t>
            </a:r>
            <a:r>
              <a:rPr lang="sv-SE" sz="2400" b="1" dirty="0"/>
              <a:t> </a:t>
            </a:r>
            <a:r>
              <a:rPr lang="sv-SE" sz="2400" b="1" dirty="0" smtClean="0"/>
              <a:t>- </a:t>
            </a:r>
            <a:r>
              <a:rPr lang="sv-SE" sz="2400" b="1" dirty="0" err="1" smtClean="0"/>
              <a:t>üdvözlések</a:t>
            </a:r>
            <a:endParaRPr lang="sv-SE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993" y="1124744"/>
            <a:ext cx="790601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17</a:t>
            </a:fld>
            <a:endParaRPr lang="hu-HU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9357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62252" cy="6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Kép 1" descr="Leírás: Leírás: Leírás: Leírás: Miniszterelnoks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124744"/>
            <a:ext cx="229000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796136" y="2924944"/>
            <a:ext cx="302433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Arial" pitchFamily="34" charset="0"/>
              </a:rPr>
              <a:t>Miniszterelnökség</a:t>
            </a:r>
            <a:endParaRPr kumimoji="0" lang="sv-S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Arial" pitchFamily="34" charset="0"/>
              </a:rPr>
              <a:t>Miniszteri</a:t>
            </a:r>
            <a:r>
              <a:rPr kumimoji="0" lang="sv-SE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Arial" pitchFamily="34" charset="0"/>
              </a:rPr>
              <a:t>Kabinet</a:t>
            </a:r>
            <a:endParaRPr kumimoji="0" lang="sv-SE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Arial" pitchFamily="34" charset="0"/>
              </a:rPr>
              <a:t>1055 Budapest, </a:t>
            </a:r>
            <a:r>
              <a:rPr kumimoji="0" lang="sv-SE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Arial" pitchFamily="34" charset="0"/>
              </a:rPr>
              <a:t>Kossuth</a:t>
            </a:r>
            <a:r>
              <a:rPr kumimoji="0" lang="sv-SE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sv-SE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Arial" pitchFamily="34" charset="0"/>
              </a:rPr>
              <a:t>tér</a:t>
            </a:r>
            <a:r>
              <a:rPr kumimoji="0" lang="sv-SE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Arial" pitchFamily="34" charset="0"/>
              </a:rPr>
              <a:t> 2-4.</a:t>
            </a:r>
            <a:endParaRPr kumimoji="0" lang="sv-S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sv-SE" sz="2800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Arial" pitchFamily="34" charset="0"/>
              </a:rPr>
              <a:t>elefon:</a:t>
            </a:r>
            <a:r>
              <a:rPr kumimoji="0" lang="sv-SE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Arial" pitchFamily="34" charset="0"/>
              </a:rPr>
              <a:t> 06-1-7955281</a:t>
            </a:r>
            <a:endParaRPr kumimoji="0" lang="sv-SE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640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868144" y="5224264"/>
            <a:ext cx="31397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Från:</a:t>
            </a:r>
            <a:r>
              <a:rPr kumimoji="0" lang="sv-S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sv-SE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Papucsek</a:t>
            </a:r>
            <a:r>
              <a:rPr kumimoji="0" lang="sv-S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Péter [mailto:peter.papucsek@me.gov.hu] </a:t>
            </a:r>
            <a:br>
              <a:rPr kumimoji="0" lang="sv-S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kumimoji="0" lang="sv-SE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Skickat:</a:t>
            </a:r>
            <a:r>
              <a:rPr kumimoji="0" lang="sv-S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den 4 juli 2018 11:04</a:t>
            </a:r>
            <a:br>
              <a:rPr kumimoji="0" lang="sv-S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kumimoji="0" lang="sv-SE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Till:</a:t>
            </a:r>
            <a:r>
              <a:rPr kumimoji="0" lang="sv-S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sv-SE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albert.bekassy@comhem.se</a:t>
            </a:r>
            <a:r>
              <a:rPr kumimoji="0" lang="sv-S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kumimoji="0" lang="sv-S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kumimoji="0" lang="sv-SE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Kopia:</a:t>
            </a:r>
            <a:r>
              <a:rPr kumimoji="0" lang="sv-S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sv-SE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Koncz</a:t>
            </a:r>
            <a:r>
              <a:rPr kumimoji="0" lang="sv-S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sv-SE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Zsóia</a:t>
            </a:r>
            <a:r>
              <a:rPr kumimoji="0" lang="sv-S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kumimoji="0" lang="sv-S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kumimoji="0" lang="sv-SE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Ämne:</a:t>
            </a:r>
            <a:r>
              <a:rPr kumimoji="0" lang="sv-S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sv-SE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Válaszlevél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Köszönet</a:t>
            </a:r>
            <a:r>
              <a:rPr lang="sv-SE" dirty="0" smtClean="0"/>
              <a:t> </a:t>
            </a:r>
            <a:r>
              <a:rPr lang="sv-SE" dirty="0" err="1" smtClean="0"/>
              <a:t>hálós</a:t>
            </a:r>
            <a:r>
              <a:rPr lang="sv-SE" dirty="0" smtClean="0"/>
              <a:t> </a:t>
            </a:r>
            <a:r>
              <a:rPr lang="sv-SE" dirty="0" err="1" smtClean="0"/>
              <a:t>ügyeink</a:t>
            </a:r>
            <a:r>
              <a:rPr lang="sv-SE" dirty="0" smtClean="0"/>
              <a:t> </a:t>
            </a:r>
            <a:r>
              <a:rPr lang="sv-SE" dirty="0" err="1" smtClean="0"/>
              <a:t>intézéséért</a:t>
            </a:r>
            <a:r>
              <a:rPr lang="sv-SE" dirty="0" smtClean="0"/>
              <a:t> </a:t>
            </a:r>
            <a:endParaRPr lang="sv-S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578" y="1370566"/>
            <a:ext cx="4008844" cy="411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2570939" y="5733256"/>
            <a:ext cx="4002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/>
              <a:t>Nt. Mg. Tóbiás Attila, </a:t>
            </a:r>
            <a:r>
              <a:rPr lang="sv-SE" dirty="0" err="1" smtClean="0"/>
              <a:t>honlapgazdánk</a:t>
            </a:r>
            <a:endParaRPr lang="sv-S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61047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8C52D2-B993-44A4-A4BF-EADF7DCB443D}" type="slidenum">
              <a:rPr lang="sv-SE"/>
              <a:pPr>
                <a:defRPr/>
              </a:pPr>
              <a:t>2</a:t>
            </a:fld>
            <a:endParaRPr lang="sv-SE" dirty="0"/>
          </a:p>
        </p:txBody>
      </p:sp>
      <p:pic>
        <p:nvPicPr>
          <p:cNvPr id="7173" name="Bild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1080046" cy="109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2915816" y="404664"/>
            <a:ext cx="4876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v-SE" altLang="sv-SE" sz="3200" dirty="0">
                <a:latin typeface="Calibri" pitchFamily="34" charset="0"/>
              </a:rPr>
              <a:t>Kik </a:t>
            </a:r>
            <a:r>
              <a:rPr lang="sv-SE" altLang="sv-SE" sz="3200" dirty="0" err="1">
                <a:latin typeface="Calibri" pitchFamily="34" charset="0"/>
              </a:rPr>
              <a:t>vagyunk</a:t>
            </a:r>
            <a:r>
              <a:rPr lang="sv-SE" altLang="sv-SE" sz="3200" dirty="0">
                <a:latin typeface="Calibri" pitchFamily="34" charset="0"/>
              </a:rPr>
              <a:t> </a:t>
            </a:r>
            <a:r>
              <a:rPr lang="sv-SE" altLang="sv-SE" sz="3200" dirty="0" err="1">
                <a:latin typeface="Calibri" pitchFamily="34" charset="0"/>
              </a:rPr>
              <a:t>és</a:t>
            </a:r>
            <a:r>
              <a:rPr lang="sv-SE" altLang="sv-SE" sz="3200" dirty="0">
                <a:latin typeface="Calibri" pitchFamily="34" charset="0"/>
              </a:rPr>
              <a:t> </a:t>
            </a:r>
            <a:r>
              <a:rPr lang="sv-SE" altLang="sv-SE" sz="3200" dirty="0" err="1">
                <a:latin typeface="Calibri" pitchFamily="34" charset="0"/>
              </a:rPr>
              <a:t>mit</a:t>
            </a:r>
            <a:r>
              <a:rPr lang="sv-SE" altLang="sv-SE" sz="3200" dirty="0">
                <a:latin typeface="Calibri" pitchFamily="34" charset="0"/>
              </a:rPr>
              <a:t> </a:t>
            </a:r>
            <a:r>
              <a:rPr lang="sv-SE" altLang="sv-SE" sz="3200" dirty="0" err="1">
                <a:latin typeface="Calibri" pitchFamily="34" charset="0"/>
              </a:rPr>
              <a:t>akarunk</a:t>
            </a:r>
            <a:r>
              <a:rPr lang="sv-SE" altLang="sv-SE" sz="3200" dirty="0">
                <a:latin typeface="Calibri" pitchFamily="34" charset="0"/>
              </a:rPr>
              <a:t>?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1043609" y="2159277"/>
            <a:ext cx="763284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sv-SE" altLang="sv-SE" sz="2000" dirty="0">
                <a:solidFill>
                  <a:srgbClr val="FF0000"/>
                </a:solidFill>
                <a:latin typeface="Calibri" pitchFamily="34" charset="0"/>
              </a:rPr>
              <a:t>1944</a:t>
            </a:r>
            <a:r>
              <a:rPr lang="sv-SE" altLang="sv-SE" sz="2000" dirty="0">
                <a:latin typeface="Calibri" pitchFamily="34" charset="0"/>
              </a:rPr>
              <a:t>:  </a:t>
            </a:r>
            <a:r>
              <a:rPr lang="sv-SE" altLang="sv-SE" sz="2000" b="1" i="1" dirty="0" err="1">
                <a:latin typeface="Calibri" pitchFamily="34" charset="0"/>
              </a:rPr>
              <a:t>Szórványban</a:t>
            </a:r>
            <a:r>
              <a:rPr lang="sv-SE" altLang="sv-SE" sz="2000" b="1" i="1" dirty="0">
                <a:latin typeface="Calibri" pitchFamily="34" charset="0"/>
              </a:rPr>
              <a:t> </a:t>
            </a:r>
            <a:r>
              <a:rPr lang="sv-SE" altLang="sv-SE" sz="2000" b="1" i="1" dirty="0" err="1">
                <a:latin typeface="Calibri" pitchFamily="34" charset="0"/>
              </a:rPr>
              <a:t>Élő</a:t>
            </a:r>
            <a:r>
              <a:rPr lang="sv-SE" altLang="sv-SE" sz="2000" b="1" i="1" dirty="0">
                <a:latin typeface="Calibri" pitchFamily="34" charset="0"/>
              </a:rPr>
              <a:t> Magyar </a:t>
            </a:r>
            <a:r>
              <a:rPr lang="sv-SE" altLang="sv-SE" sz="2000" b="1" i="1" dirty="0" err="1">
                <a:latin typeface="Calibri" pitchFamily="34" charset="0"/>
              </a:rPr>
              <a:t>Református</a:t>
            </a:r>
            <a:r>
              <a:rPr lang="sv-SE" altLang="sv-SE" sz="2000" b="1" i="1" dirty="0">
                <a:latin typeface="Calibri" pitchFamily="34" charset="0"/>
              </a:rPr>
              <a:t> </a:t>
            </a:r>
            <a:r>
              <a:rPr lang="sv-SE" altLang="sv-SE" sz="2000" b="1" i="1" dirty="0" err="1">
                <a:latin typeface="Calibri" pitchFamily="34" charset="0"/>
              </a:rPr>
              <a:t>Egyház</a:t>
            </a:r>
            <a:r>
              <a:rPr lang="sv-SE" altLang="sv-SE" sz="2000" b="1" i="1" dirty="0">
                <a:latin typeface="Calibri" pitchFamily="34" charset="0"/>
              </a:rPr>
              <a:t> </a:t>
            </a:r>
            <a:r>
              <a:rPr lang="sv-SE" altLang="sv-SE" sz="2000" dirty="0">
                <a:latin typeface="Calibri" pitchFamily="34" charset="0"/>
              </a:rPr>
              <a:t>(</a:t>
            </a:r>
            <a:r>
              <a:rPr lang="sv-SE" altLang="sv-SE" sz="2000" dirty="0" err="1">
                <a:latin typeface="Calibri" pitchFamily="34" charset="0"/>
              </a:rPr>
              <a:t>SzÉMRE</a:t>
            </a:r>
            <a:r>
              <a:rPr lang="sv-SE" altLang="sv-SE" sz="2000" dirty="0">
                <a:latin typeface="Calibri" pitchFamily="34" charset="0"/>
              </a:rPr>
              <a:t>) </a:t>
            </a:r>
            <a:br>
              <a:rPr lang="sv-SE" altLang="sv-SE" sz="2000" dirty="0">
                <a:latin typeface="Calibri" pitchFamily="34" charset="0"/>
              </a:rPr>
            </a:br>
            <a:r>
              <a:rPr lang="sv-SE" altLang="sv-SE" sz="2000" dirty="0" err="1" smtClean="0">
                <a:latin typeface="Calibri" pitchFamily="34" charset="0"/>
              </a:rPr>
              <a:t>v.Nagy</a:t>
            </a:r>
            <a:r>
              <a:rPr lang="sv-SE" altLang="sv-SE" sz="2000" dirty="0" smtClean="0">
                <a:latin typeface="Calibri" pitchFamily="34" charset="0"/>
              </a:rPr>
              <a:t> </a:t>
            </a:r>
            <a:r>
              <a:rPr lang="sv-SE" altLang="sv-SE" sz="2000" dirty="0" err="1">
                <a:latin typeface="Calibri" pitchFamily="34" charset="0"/>
              </a:rPr>
              <a:t>Sándor</a:t>
            </a:r>
            <a:r>
              <a:rPr lang="sv-SE" altLang="sv-SE" sz="2000" dirty="0">
                <a:latin typeface="Calibri" pitchFamily="34" charset="0"/>
              </a:rPr>
              <a:t> &amp; </a:t>
            </a:r>
            <a:r>
              <a:rPr lang="sv-SE" altLang="sv-SE" sz="2000" dirty="0" err="1">
                <a:latin typeface="Calibri" pitchFamily="34" charset="0"/>
              </a:rPr>
              <a:t>munkatársai</a:t>
            </a:r>
            <a:r>
              <a:rPr lang="sv-SE" altLang="sv-SE" sz="2000" dirty="0">
                <a:latin typeface="Calibri" pitchFamily="34" charset="0"/>
              </a:rPr>
              <a:t>: </a:t>
            </a:r>
            <a:r>
              <a:rPr lang="sv-SE" altLang="sv-SE" sz="2000" dirty="0" err="1">
                <a:latin typeface="Calibri" pitchFamily="34" charset="0"/>
              </a:rPr>
              <a:t>országonkként</a:t>
            </a:r>
            <a:r>
              <a:rPr lang="sv-SE" altLang="sv-SE" sz="2000" dirty="0">
                <a:latin typeface="Calibri" pitchFamily="34" charset="0"/>
              </a:rPr>
              <a:t> </a:t>
            </a:r>
            <a:r>
              <a:rPr lang="sv-SE" altLang="sv-SE" sz="2000" dirty="0" err="1">
                <a:latin typeface="Calibri" pitchFamily="34" charset="0"/>
              </a:rPr>
              <a:t>állandó</a:t>
            </a:r>
            <a:r>
              <a:rPr lang="sv-SE" altLang="sv-SE" sz="2000" dirty="0">
                <a:latin typeface="Calibri" pitchFamily="34" charset="0"/>
              </a:rPr>
              <a:t> magyar </a:t>
            </a:r>
            <a:r>
              <a:rPr lang="sv-SE" altLang="sv-SE" sz="2000" dirty="0" err="1">
                <a:latin typeface="Calibri" pitchFamily="34" charset="0"/>
              </a:rPr>
              <a:t>református</a:t>
            </a:r>
            <a:r>
              <a:rPr lang="sv-SE" altLang="sv-SE" sz="2000" dirty="0">
                <a:latin typeface="Calibri" pitchFamily="34" charset="0"/>
              </a:rPr>
              <a:t> </a:t>
            </a:r>
            <a:r>
              <a:rPr lang="sv-SE" altLang="sv-SE" sz="2000" dirty="0" err="1">
                <a:latin typeface="Calibri" pitchFamily="34" charset="0"/>
              </a:rPr>
              <a:t>egyházi</a:t>
            </a:r>
            <a:r>
              <a:rPr lang="sv-SE" altLang="sv-SE" sz="2000" dirty="0">
                <a:latin typeface="Calibri" pitchFamily="34" charset="0"/>
              </a:rPr>
              <a:t> </a:t>
            </a:r>
            <a:r>
              <a:rPr lang="sv-SE" altLang="sv-SE" sz="2000" dirty="0" err="1">
                <a:latin typeface="Calibri" pitchFamily="34" charset="0"/>
              </a:rPr>
              <a:t>szervezet</a:t>
            </a:r>
            <a:r>
              <a:rPr lang="sv-SE" altLang="sv-SE" sz="2000" dirty="0">
                <a:latin typeface="Calibri" pitchFamily="34" charset="0"/>
              </a:rPr>
              <a:t> </a:t>
            </a:r>
            <a:r>
              <a:rPr lang="sv-SE" altLang="sv-SE" sz="2000" dirty="0" err="1">
                <a:latin typeface="Calibri" pitchFamily="34" charset="0"/>
              </a:rPr>
              <a:t>teremtettek</a:t>
            </a:r>
            <a:endParaRPr lang="sv-SE" altLang="sv-SE" sz="2000" dirty="0">
              <a:latin typeface="Calibri" pitchFamily="34" charset="0"/>
            </a:endParaRPr>
          </a:p>
          <a:p>
            <a:pPr lvl="1" eaLnBrk="1" hangingPunct="1">
              <a:buFontTx/>
              <a:buChar char="•"/>
            </a:pPr>
            <a:endParaRPr lang="sv-SE" altLang="sv-SE" sz="1000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sv-SE" altLang="sv-SE" sz="2000" dirty="0">
                <a:latin typeface="Calibri" pitchFamily="34" charset="0"/>
              </a:rPr>
              <a:t>A </a:t>
            </a:r>
            <a:r>
              <a:rPr lang="sv-SE" altLang="sv-SE" sz="2000" dirty="0" err="1">
                <a:latin typeface="Calibri" pitchFamily="34" charset="0"/>
              </a:rPr>
              <a:t>gyülekezetek</a:t>
            </a:r>
            <a:r>
              <a:rPr lang="sv-SE" altLang="sv-SE" sz="2000" dirty="0">
                <a:latin typeface="Calibri" pitchFamily="34" charset="0"/>
              </a:rPr>
              <a:t> ”</a:t>
            </a:r>
            <a:r>
              <a:rPr lang="sv-SE" altLang="sv-SE" sz="2000" dirty="0" err="1">
                <a:latin typeface="Calibri" pitchFamily="34" charset="0"/>
              </a:rPr>
              <a:t>vegyes</a:t>
            </a:r>
            <a:r>
              <a:rPr lang="sv-SE" altLang="sv-SE" sz="2000" dirty="0">
                <a:latin typeface="Calibri" pitchFamily="34" charset="0"/>
              </a:rPr>
              <a:t> </a:t>
            </a:r>
            <a:r>
              <a:rPr lang="sv-SE" altLang="sv-SE" sz="2000" dirty="0" err="1">
                <a:latin typeface="Calibri" pitchFamily="34" charset="0"/>
              </a:rPr>
              <a:t>protestáns</a:t>
            </a:r>
            <a:r>
              <a:rPr lang="sv-SE" altLang="sv-SE" sz="2000" dirty="0">
                <a:latin typeface="Calibri" pitchFamily="34" charset="0"/>
              </a:rPr>
              <a:t>” </a:t>
            </a:r>
            <a:r>
              <a:rPr lang="sv-SE" altLang="sv-SE" sz="2000" dirty="0" err="1" smtClean="0">
                <a:latin typeface="Calibri" pitchFamily="34" charset="0"/>
              </a:rPr>
              <a:t>és</a:t>
            </a:r>
            <a:r>
              <a:rPr lang="sv-SE" altLang="sv-SE" sz="2000" dirty="0" smtClean="0">
                <a:latin typeface="Calibri" pitchFamily="34" charset="0"/>
              </a:rPr>
              <a:t> </a:t>
            </a:r>
            <a:r>
              <a:rPr lang="sv-SE" altLang="sv-SE" sz="2000" dirty="0" err="1" smtClean="0">
                <a:latin typeface="Calibri" pitchFamily="34" charset="0"/>
              </a:rPr>
              <a:t>egyéb</a:t>
            </a:r>
            <a:r>
              <a:rPr lang="sv-SE" altLang="sv-SE" sz="2000" dirty="0" smtClean="0">
                <a:latin typeface="Calibri" pitchFamily="34" charset="0"/>
              </a:rPr>
              <a:t> </a:t>
            </a:r>
            <a:r>
              <a:rPr lang="sv-SE" altLang="sv-SE" sz="2000" dirty="0" err="1" smtClean="0">
                <a:latin typeface="Calibri" pitchFamily="34" charset="0"/>
              </a:rPr>
              <a:t>összetételűek</a:t>
            </a:r>
            <a:r>
              <a:rPr lang="sv-SE" altLang="sv-SE" sz="2000" dirty="0">
                <a:latin typeface="Calibri" pitchFamily="34" charset="0"/>
              </a:rPr>
              <a:t>, </a:t>
            </a:r>
            <a:r>
              <a:rPr lang="sv-SE" altLang="sv-SE" sz="2000" dirty="0" err="1">
                <a:latin typeface="Calibri" pitchFamily="34" charset="0"/>
              </a:rPr>
              <a:t>jellegzetesen</a:t>
            </a:r>
            <a:r>
              <a:rPr lang="sv-SE" altLang="sv-SE" sz="2000" dirty="0">
                <a:latin typeface="Calibri" pitchFamily="34" charset="0"/>
              </a:rPr>
              <a:t> </a:t>
            </a:r>
            <a:r>
              <a:rPr lang="sv-SE" altLang="sv-SE" sz="2000" dirty="0" err="1">
                <a:latin typeface="Calibri" pitchFamily="34" charset="0"/>
              </a:rPr>
              <a:t>kezdettől</a:t>
            </a:r>
            <a:r>
              <a:rPr lang="sv-SE" altLang="sv-SE" sz="2000" dirty="0">
                <a:latin typeface="Calibri" pitchFamily="34" charset="0"/>
              </a:rPr>
              <a:t> </a:t>
            </a:r>
            <a:r>
              <a:rPr lang="sv-SE" altLang="sv-SE" sz="2000" dirty="0" err="1">
                <a:latin typeface="Calibri" pitchFamily="34" charset="0"/>
              </a:rPr>
              <a:t>fogva</a:t>
            </a:r>
            <a:r>
              <a:rPr lang="sv-SE" altLang="sv-SE" sz="2000" dirty="0">
                <a:latin typeface="Calibri" pitchFamily="34" charset="0"/>
              </a:rPr>
              <a:t> a </a:t>
            </a:r>
            <a:r>
              <a:rPr lang="sv-SE" altLang="sv-SE" sz="2000" dirty="0" err="1">
                <a:latin typeface="Calibri" pitchFamily="34" charset="0"/>
              </a:rPr>
              <a:t>lelkigondozás</a:t>
            </a:r>
            <a:r>
              <a:rPr lang="sv-SE" altLang="sv-SE" sz="2000" dirty="0">
                <a:latin typeface="Calibri" pitchFamily="34" charset="0"/>
              </a:rPr>
              <a:t> is </a:t>
            </a:r>
            <a:r>
              <a:rPr lang="sv-SE" altLang="sv-SE" sz="2000" dirty="0" err="1">
                <a:latin typeface="Calibri" pitchFamily="34" charset="0"/>
              </a:rPr>
              <a:t>ökuménikus</a:t>
            </a:r>
            <a:r>
              <a:rPr lang="sv-SE" altLang="sv-SE" dirty="0">
                <a:latin typeface="Calibri" pitchFamily="34" charset="0"/>
              </a:rPr>
              <a:t>.</a:t>
            </a:r>
          </a:p>
          <a:p>
            <a:pPr eaLnBrk="1" hangingPunct="1">
              <a:buFontTx/>
              <a:buChar char="•"/>
            </a:pPr>
            <a:endParaRPr lang="sv-SE" altLang="sv-SE" sz="1000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sv-SE" altLang="sv-SE" sz="2000" dirty="0">
                <a:solidFill>
                  <a:srgbClr val="FF0000"/>
                </a:solidFill>
                <a:latin typeface="Calibri" pitchFamily="34" charset="0"/>
              </a:rPr>
              <a:t>1946</a:t>
            </a:r>
            <a:r>
              <a:rPr lang="sv-SE" altLang="sv-SE" sz="2000" dirty="0">
                <a:latin typeface="Calibri" pitchFamily="34" charset="0"/>
              </a:rPr>
              <a:t>: </a:t>
            </a:r>
            <a:r>
              <a:rPr lang="sv-SE" altLang="sv-SE" sz="2000" dirty="0" err="1">
                <a:latin typeface="Calibri" pitchFamily="34" charset="0"/>
              </a:rPr>
              <a:t>Az</a:t>
            </a:r>
            <a:r>
              <a:rPr lang="sv-SE" altLang="sv-SE" sz="2000" dirty="0">
                <a:latin typeface="Calibri" pitchFamily="34" charset="0"/>
              </a:rPr>
              <a:t> </a:t>
            </a:r>
            <a:r>
              <a:rPr lang="sv-SE" altLang="sv-SE" sz="2000" b="1" dirty="0" err="1">
                <a:latin typeface="Calibri" pitchFamily="34" charset="0"/>
              </a:rPr>
              <a:t>Egyetemes</a:t>
            </a:r>
            <a:r>
              <a:rPr lang="sv-SE" altLang="sv-SE" sz="2000" b="1" dirty="0">
                <a:latin typeface="Calibri" pitchFamily="34" charset="0"/>
              </a:rPr>
              <a:t> Konvent </a:t>
            </a:r>
            <a:r>
              <a:rPr lang="sv-SE" altLang="sv-SE" sz="2000" dirty="0" err="1">
                <a:latin typeface="Calibri" pitchFamily="34" charset="0"/>
              </a:rPr>
              <a:t>megújítja</a:t>
            </a:r>
            <a:r>
              <a:rPr lang="sv-SE" altLang="sv-SE" sz="2000" dirty="0">
                <a:latin typeface="Calibri" pitchFamily="34" charset="0"/>
              </a:rPr>
              <a:t> </a:t>
            </a:r>
            <a:r>
              <a:rPr lang="sv-SE" altLang="sv-SE" sz="2000" dirty="0" err="1">
                <a:latin typeface="Calibri" pitchFamily="34" charset="0"/>
              </a:rPr>
              <a:t>megbízását</a:t>
            </a:r>
            <a:r>
              <a:rPr lang="sv-SE" altLang="sv-SE" sz="2000" dirty="0">
                <a:latin typeface="Calibri" pitchFamily="34" charset="0"/>
              </a:rPr>
              <a:t> a </a:t>
            </a:r>
            <a:r>
              <a:rPr lang="sv-SE" altLang="sv-SE" sz="2000" dirty="0" err="1">
                <a:latin typeface="Calibri" pitchFamily="34" charset="0"/>
              </a:rPr>
              <a:t>munka</a:t>
            </a:r>
            <a:r>
              <a:rPr lang="sv-SE" altLang="sv-SE" sz="2000" dirty="0">
                <a:latin typeface="Calibri" pitchFamily="34" charset="0"/>
              </a:rPr>
              <a:t> </a:t>
            </a:r>
            <a:r>
              <a:rPr lang="sv-SE" altLang="sv-SE" sz="2000" dirty="0" err="1">
                <a:latin typeface="Calibri" pitchFamily="34" charset="0"/>
              </a:rPr>
              <a:t>továbbépítésére</a:t>
            </a:r>
            <a:r>
              <a:rPr lang="sv-SE" altLang="sv-SE" sz="2000" dirty="0">
                <a:latin typeface="Calibri" pitchFamily="34" charset="0"/>
              </a:rPr>
              <a:t>. </a:t>
            </a:r>
          </a:p>
          <a:p>
            <a:pPr eaLnBrk="1" hangingPunct="1">
              <a:buFontTx/>
              <a:buChar char="•"/>
            </a:pPr>
            <a:endParaRPr lang="sv-SE" altLang="sv-SE" sz="1000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sv-SE" altLang="sv-SE" sz="2000" b="1" dirty="0">
                <a:solidFill>
                  <a:srgbClr val="FF0000"/>
                </a:solidFill>
                <a:latin typeface="Calibri" pitchFamily="34" charset="0"/>
              </a:rPr>
              <a:t>1957: </a:t>
            </a:r>
            <a:r>
              <a:rPr lang="sv-SE" altLang="sv-SE" sz="2000" dirty="0" smtClean="0">
                <a:latin typeface="Calibri" pitchFamily="34" charset="0"/>
              </a:rPr>
              <a:t>A </a:t>
            </a:r>
            <a:r>
              <a:rPr lang="sv-SE" altLang="sv-SE" sz="2000" dirty="0" err="1" smtClean="0">
                <a:latin typeface="Calibri" pitchFamily="34" charset="0"/>
              </a:rPr>
              <a:t>SzÉMRE</a:t>
            </a:r>
            <a:r>
              <a:rPr lang="sv-SE" altLang="sv-SE" sz="2000" dirty="0" smtClean="0">
                <a:latin typeface="Calibri" pitchFamily="34" charset="0"/>
              </a:rPr>
              <a:t> </a:t>
            </a:r>
            <a:r>
              <a:rPr lang="sv-SE" altLang="sv-SE" sz="2000" dirty="0" err="1" smtClean="0">
                <a:latin typeface="Calibri" pitchFamily="34" charset="0"/>
              </a:rPr>
              <a:t>jogutódja</a:t>
            </a:r>
            <a:r>
              <a:rPr lang="sv-SE" altLang="sv-SE" sz="2000" dirty="0" smtClean="0">
                <a:latin typeface="Calibri" pitchFamily="34" charset="0"/>
              </a:rPr>
              <a:t> </a:t>
            </a:r>
            <a:r>
              <a:rPr lang="sv-SE" altLang="sv-SE" sz="2000" dirty="0">
                <a:latin typeface="Calibri" pitchFamily="34" charset="0"/>
              </a:rPr>
              <a:t>a </a:t>
            </a:r>
            <a:r>
              <a:rPr lang="sv-SE" altLang="sv-SE" sz="2000" dirty="0" smtClean="0">
                <a:latin typeface="Calibri" pitchFamily="34" charset="0"/>
              </a:rPr>
              <a:t>NyEMRLSz (ÁEH </a:t>
            </a:r>
            <a:r>
              <a:rPr lang="sv-SE" sz="2000" dirty="0" smtClean="0"/>
              <a:t>1951 - 1989)</a:t>
            </a:r>
            <a:r>
              <a:rPr lang="sv-SE" altLang="sv-SE" sz="2000" dirty="0" smtClean="0">
                <a:latin typeface="Calibri" pitchFamily="34" charset="0"/>
              </a:rPr>
              <a:t/>
            </a:r>
            <a:br>
              <a:rPr lang="sv-SE" altLang="sv-SE" sz="2000" dirty="0" smtClean="0">
                <a:latin typeface="Calibri" pitchFamily="34" charset="0"/>
              </a:rPr>
            </a:br>
            <a:r>
              <a:rPr lang="sv-SE" altLang="sv-SE" sz="2000" b="1" i="1" dirty="0" err="1" smtClean="0">
                <a:latin typeface="Calibri" pitchFamily="34" charset="0"/>
              </a:rPr>
              <a:t>Nyugat-Európai</a:t>
            </a:r>
            <a:r>
              <a:rPr lang="sv-SE" altLang="sv-SE" sz="2000" b="1" i="1" dirty="0" smtClean="0">
                <a:latin typeface="Calibri" pitchFamily="34" charset="0"/>
              </a:rPr>
              <a:t> </a:t>
            </a:r>
            <a:r>
              <a:rPr lang="sv-SE" altLang="sv-SE" sz="2000" b="1" i="1" dirty="0">
                <a:latin typeface="Calibri" pitchFamily="34" charset="0"/>
              </a:rPr>
              <a:t>Magyar Református </a:t>
            </a:r>
            <a:r>
              <a:rPr lang="sv-SE" altLang="sv-SE" sz="2000" b="1" i="1" dirty="0" err="1">
                <a:latin typeface="Calibri" pitchFamily="34" charset="0"/>
              </a:rPr>
              <a:t>Lelkigondozó</a:t>
            </a:r>
            <a:r>
              <a:rPr lang="sv-SE" altLang="sv-SE" sz="2000" b="1" i="1" dirty="0">
                <a:latin typeface="Calibri" pitchFamily="34" charset="0"/>
              </a:rPr>
              <a:t> </a:t>
            </a:r>
            <a:r>
              <a:rPr lang="sv-SE" altLang="sv-SE" sz="2000" b="1" i="1" dirty="0" err="1" smtClean="0">
                <a:latin typeface="Calibri" pitchFamily="34" charset="0"/>
              </a:rPr>
              <a:t>Szolgálat</a:t>
            </a:r>
            <a:endParaRPr lang="sv-SE" altLang="sv-SE" sz="2000" b="1" i="1" dirty="0" smtClean="0">
              <a:latin typeface="Calibri" pitchFamily="34" charset="0"/>
            </a:endParaRPr>
          </a:p>
          <a:p>
            <a:pPr eaLnBrk="1" hangingPunct="1"/>
            <a:r>
              <a:rPr lang="sv-SE" altLang="sv-SE" sz="1000" b="1" i="1" dirty="0" smtClean="0">
                <a:latin typeface="Calibri" pitchFamily="34" charset="0"/>
              </a:rPr>
              <a:t>  </a:t>
            </a:r>
          </a:p>
          <a:p>
            <a:pPr eaLnBrk="1" hangingPunct="1">
              <a:buFontTx/>
              <a:buChar char="•"/>
            </a:pPr>
            <a:r>
              <a:rPr lang="sv-SE" altLang="sv-SE" sz="2000" b="1" dirty="0" smtClean="0">
                <a:solidFill>
                  <a:srgbClr val="FF0000"/>
                </a:solidFill>
                <a:latin typeface="Calibri" pitchFamily="34" charset="0"/>
              </a:rPr>
              <a:t>2017:  </a:t>
            </a:r>
            <a:r>
              <a:rPr lang="sv-SE" altLang="sv-SE" sz="2000" dirty="0" err="1" smtClean="0">
                <a:solidFill>
                  <a:srgbClr val="000000"/>
                </a:solidFill>
                <a:latin typeface="Calibri" pitchFamily="34" charset="0"/>
              </a:rPr>
              <a:t>Párbeszéd</a:t>
            </a:r>
            <a:r>
              <a:rPr lang="sv-SE" altLang="sv-SE" sz="2000" dirty="0" smtClean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sv-SE" altLang="sv-SE" sz="2000" dirty="0" err="1" smtClean="0">
                <a:solidFill>
                  <a:srgbClr val="000000"/>
                </a:solidFill>
                <a:latin typeface="Calibri" pitchFamily="34" charset="0"/>
              </a:rPr>
              <a:t>Nyugat-Európai</a:t>
            </a:r>
            <a:r>
              <a:rPr lang="sv-SE" altLang="sv-SE" sz="2000" dirty="0" smtClean="0">
                <a:solidFill>
                  <a:srgbClr val="000000"/>
                </a:solidFill>
                <a:latin typeface="Calibri" pitchFamily="34" charset="0"/>
              </a:rPr>
              <a:t> Magyar </a:t>
            </a:r>
            <a:r>
              <a:rPr lang="sv-SE" altLang="sv-SE" sz="2000" dirty="0" err="1" smtClean="0">
                <a:solidFill>
                  <a:srgbClr val="000000"/>
                </a:solidFill>
                <a:latin typeface="Calibri" pitchFamily="34" charset="0"/>
              </a:rPr>
              <a:t>Protestáns</a:t>
            </a:r>
            <a:r>
              <a:rPr lang="sv-SE" altLang="sv-SE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sv-SE" altLang="sv-SE" sz="2000" dirty="0" err="1" smtClean="0">
                <a:solidFill>
                  <a:srgbClr val="000000"/>
                </a:solidFill>
                <a:latin typeface="Calibri" pitchFamily="34" charset="0"/>
              </a:rPr>
              <a:t>Gyülekezetek</a:t>
            </a:r>
            <a:r>
              <a:rPr lang="sv-SE" altLang="sv-SE" sz="20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sv-SE" altLang="sv-SE" sz="2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sv-SE" altLang="sv-SE" sz="2000" dirty="0" err="1" smtClean="0">
                <a:solidFill>
                  <a:srgbClr val="000000"/>
                </a:solidFill>
                <a:latin typeface="Calibri" pitchFamily="34" charset="0"/>
              </a:rPr>
              <a:t>Szövetségével</a:t>
            </a:r>
            <a:endParaRPr lang="sv-SE" altLang="sv-SE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2051720" y="1052736"/>
            <a:ext cx="5715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v-SE" sz="2400" b="1" dirty="0" smtClean="0">
                <a:solidFill>
                  <a:srgbClr val="FF0000"/>
                </a:solidFill>
                <a:cs typeface="+mn-cs"/>
              </a:rPr>
              <a:t>LEGÁLIS  </a:t>
            </a:r>
            <a:r>
              <a:rPr lang="sv-SE" sz="2800" b="1" dirty="0" err="1">
                <a:solidFill>
                  <a:srgbClr val="FF0000"/>
                </a:solidFill>
                <a:latin typeface="+mn-lt"/>
                <a:cs typeface="+mn-cs"/>
              </a:rPr>
              <a:t>e</a:t>
            </a:r>
            <a:r>
              <a:rPr lang="sv-SE" sz="2800" b="1" dirty="0" err="1" smtClean="0">
                <a:solidFill>
                  <a:srgbClr val="FF0000"/>
                </a:solidFill>
                <a:latin typeface="+mn-lt"/>
                <a:cs typeface="+mn-cs"/>
              </a:rPr>
              <a:t>urópai</a:t>
            </a:r>
            <a:r>
              <a:rPr lang="sv-SE" sz="2800" b="1" dirty="0" smtClean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sv-SE" sz="2800" b="1" dirty="0" err="1">
                <a:solidFill>
                  <a:srgbClr val="FF0000"/>
                </a:solidFill>
                <a:latin typeface="+mn-lt"/>
                <a:cs typeface="+mn-cs"/>
              </a:rPr>
              <a:t>egyházi</a:t>
            </a:r>
            <a:r>
              <a:rPr lang="sv-SE" sz="2800" b="1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sv-SE" sz="2800" b="1" dirty="0" err="1">
                <a:solidFill>
                  <a:srgbClr val="FF0000"/>
                </a:solidFill>
                <a:latin typeface="+mn-lt"/>
                <a:cs typeface="+mn-cs"/>
              </a:rPr>
              <a:t>szervezet</a:t>
            </a:r>
            <a:r>
              <a:rPr lang="sv-SE" sz="2800" b="1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sv-SE" sz="2000" b="1" dirty="0" smtClean="0">
                <a:solidFill>
                  <a:srgbClr val="FF0000"/>
                </a:solidFill>
                <a:latin typeface="+mn-lt"/>
                <a:cs typeface="+mn-cs"/>
              </a:rPr>
              <a:t/>
            </a:r>
            <a:br>
              <a:rPr lang="sv-SE" sz="2000" b="1" dirty="0" smtClean="0">
                <a:solidFill>
                  <a:srgbClr val="FF0000"/>
                </a:solidFill>
                <a:latin typeface="+mn-lt"/>
                <a:cs typeface="+mn-cs"/>
              </a:rPr>
            </a:br>
            <a:r>
              <a:rPr lang="sv-SE" sz="2000" b="1" dirty="0" smtClean="0">
                <a:solidFill>
                  <a:srgbClr val="FF0000"/>
                </a:solidFill>
                <a:latin typeface="+mn-lt"/>
                <a:cs typeface="+mn-cs"/>
              </a:rPr>
              <a:t>magyar </a:t>
            </a:r>
            <a:r>
              <a:rPr lang="sv-SE" sz="2000" b="1" dirty="0" err="1">
                <a:solidFill>
                  <a:srgbClr val="FF0000"/>
                </a:solidFill>
                <a:latin typeface="+mn-lt"/>
                <a:cs typeface="+mn-cs"/>
              </a:rPr>
              <a:t>református</a:t>
            </a:r>
            <a:r>
              <a:rPr lang="sv-SE" sz="2000" b="1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sv-SE" sz="2000" b="1" dirty="0" err="1">
                <a:solidFill>
                  <a:srgbClr val="FF0000"/>
                </a:solidFill>
                <a:latin typeface="+mn-lt"/>
                <a:cs typeface="+mn-cs"/>
              </a:rPr>
              <a:t>értékeink</a:t>
            </a:r>
            <a:r>
              <a:rPr lang="sv-SE" sz="2000" b="1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sv-SE" sz="2000" b="1" dirty="0" err="1">
                <a:solidFill>
                  <a:srgbClr val="FF0000"/>
                </a:solidFill>
                <a:latin typeface="+mn-lt"/>
                <a:cs typeface="+mn-cs"/>
              </a:rPr>
              <a:t>meg</a:t>
            </a:r>
            <a:r>
              <a:rPr lang="hu-HU" sz="2000" b="1" dirty="0">
                <a:solidFill>
                  <a:srgbClr val="FF0000"/>
                </a:solidFill>
                <a:latin typeface="+mn-lt"/>
                <a:cs typeface="+mn-cs"/>
              </a:rPr>
              <a:t>ő</a:t>
            </a:r>
            <a:r>
              <a:rPr lang="sv-SE" sz="2000" b="1" dirty="0" err="1">
                <a:solidFill>
                  <a:srgbClr val="FF0000"/>
                </a:solidFill>
                <a:latin typeface="+mn-lt"/>
                <a:cs typeface="+mn-cs"/>
              </a:rPr>
              <a:t>rzésére</a:t>
            </a:r>
            <a:endParaRPr lang="sv-SE" sz="20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72986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365104"/>
            <a:ext cx="6048672" cy="223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1047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ktangel 3"/>
          <p:cNvSpPr/>
          <p:nvPr/>
        </p:nvSpPr>
        <p:spPr>
          <a:xfrm>
            <a:off x="1475656" y="2967335"/>
            <a:ext cx="662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Visky István</a:t>
            </a:r>
            <a:r>
              <a:rPr lang="hu-HU" dirty="0" smtClean="0"/>
              <a:t> ref</a:t>
            </a:r>
            <a:r>
              <a:rPr lang="sv-SE" dirty="0" smtClean="0"/>
              <a:t>. </a:t>
            </a:r>
            <a:r>
              <a:rPr lang="hu-HU" dirty="0" smtClean="0"/>
              <a:t>lelkipásztor </a:t>
            </a:r>
            <a:r>
              <a:rPr lang="sv-SE" dirty="0" smtClean="0"/>
              <a:t>*</a:t>
            </a:r>
            <a:r>
              <a:rPr lang="hu-HU" dirty="0" smtClean="0"/>
              <a:t>Nagyvárad, 1976. </a:t>
            </a:r>
            <a:endParaRPr lang="sv-SE" dirty="0" smtClean="0"/>
          </a:p>
          <a:p>
            <a:r>
              <a:rPr lang="sv-SE" dirty="0" smtClean="0"/>
              <a:t>A </a:t>
            </a:r>
            <a:r>
              <a:rPr lang="sv-SE" dirty="0" err="1" smtClean="0"/>
              <a:t>Hatangszó</a:t>
            </a:r>
            <a:r>
              <a:rPr lang="sv-SE" dirty="0" smtClean="0"/>
              <a:t> </a:t>
            </a:r>
            <a:r>
              <a:rPr lang="sv-SE" dirty="0" err="1" smtClean="0"/>
              <a:t>Hirelvél</a:t>
            </a:r>
            <a:r>
              <a:rPr lang="sv-SE" dirty="0" smtClean="0"/>
              <a:t> </a:t>
            </a:r>
            <a:r>
              <a:rPr lang="sv-SE" dirty="0" err="1" smtClean="0"/>
              <a:t>felelős</a:t>
            </a:r>
            <a:r>
              <a:rPr lang="sv-SE" dirty="0" smtClean="0"/>
              <a:t> </a:t>
            </a:r>
            <a:r>
              <a:rPr lang="sv-SE" dirty="0" err="1" smtClean="0"/>
              <a:t>szerkesztője</a:t>
            </a:r>
            <a:endParaRPr lang="sv-SE" dirty="0" smtClean="0"/>
          </a:p>
          <a:p>
            <a:r>
              <a:rPr lang="hu-HU" dirty="0" smtClean="0"/>
              <a:t>Debrecenben készül doktorátusr újkori egyháztörténetből</a:t>
            </a:r>
            <a:endParaRPr lang="sv-SE" dirty="0"/>
          </a:p>
        </p:txBody>
      </p:sp>
      <p:pic>
        <p:nvPicPr>
          <p:cNvPr id="2" name="Picture 2" descr="Harangszó-hírlevé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880" y="332656"/>
            <a:ext cx="8456240" cy="190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20</a:t>
            </a:fld>
            <a:endParaRPr lang="hu-HU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614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/>
          <a:lstStyle/>
          <a:p>
            <a:r>
              <a:rPr lang="sv-SE" sz="3200" b="1" dirty="0" err="1" smtClean="0">
                <a:solidFill>
                  <a:srgbClr val="FF0000"/>
                </a:solidFill>
              </a:rPr>
              <a:t>Múltunk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emlékezete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endParaRPr lang="sv-SE" sz="3200" b="1" dirty="0">
              <a:solidFill>
                <a:srgbClr val="FF0000"/>
              </a:solidFill>
            </a:endParaRP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21</a:t>
            </a:fld>
            <a:endParaRPr lang="hu-HU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749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97152"/>
            <a:ext cx="2592288" cy="53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348880"/>
            <a:ext cx="273788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365" y="188640"/>
            <a:ext cx="8181269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348880"/>
            <a:ext cx="2712446" cy="408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05063"/>
            <a:ext cx="100647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22</a:t>
            </a:fld>
            <a:endParaRPr lang="hu-HU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4860032" y="188640"/>
            <a:ext cx="300274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b="1" dirty="0" smtClean="0"/>
              <a:t>74 </a:t>
            </a:r>
            <a:r>
              <a:rPr lang="sv-SE" sz="3200" b="1" dirty="0" err="1" smtClean="0"/>
              <a:t>esztendeje</a:t>
            </a:r>
            <a:r>
              <a:rPr lang="sv-SE" sz="3200" b="1" dirty="0" smtClean="0"/>
              <a:t> </a:t>
            </a:r>
            <a:br>
              <a:rPr lang="sv-SE" sz="3200" b="1" dirty="0" smtClean="0"/>
            </a:br>
            <a:r>
              <a:rPr lang="sv-SE" sz="2000" b="1" dirty="0" err="1" smtClean="0"/>
              <a:t>alapította</a:t>
            </a:r>
            <a:r>
              <a:rPr lang="sv-SE" b="1" dirty="0" smtClean="0"/>
              <a:t> a NyEMRLSz </a:t>
            </a:r>
            <a:endParaRPr lang="sv-SE" b="1" dirty="0"/>
          </a:p>
        </p:txBody>
      </p:sp>
      <p:pic>
        <p:nvPicPr>
          <p:cNvPr id="74756" name="Picture 4" descr="http://upload.wikimedia.org/wikipedia/commons/8/8f/Ravasz_L%C3%A1szl%C3%B3_s%C3%ADr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572000" cy="358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6012160" y="4725144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Farkasréti temető</a:t>
            </a:r>
            <a:endParaRPr lang="sv-SE" dirty="0"/>
          </a:p>
        </p:txBody>
      </p:sp>
      <p:pic>
        <p:nvPicPr>
          <p:cNvPr id="6" name="Picture 2" descr="Dr Békássy N Albert Ravasz László emléktáblájánál a Kálvintéri református templom falá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582" y="260648"/>
            <a:ext cx="439441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755576" y="5445224"/>
            <a:ext cx="3241015" cy="36933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sv-SE" b="1" dirty="0" smtClean="0">
                <a:solidFill>
                  <a:schemeClr val="bg1">
                    <a:lumMod val="95000"/>
                  </a:schemeClr>
                </a:solidFill>
              </a:rPr>
              <a:t>A </a:t>
            </a:r>
            <a:r>
              <a:rPr lang="sv-SE" b="1" dirty="0" err="1" smtClean="0">
                <a:solidFill>
                  <a:schemeClr val="bg1">
                    <a:lumMod val="95000"/>
                  </a:schemeClr>
                </a:solidFill>
              </a:rPr>
              <a:t>kálvintéri</a:t>
            </a:r>
            <a:r>
              <a:rPr lang="sv-SE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hu-HU" b="1" dirty="0" smtClean="0">
                <a:solidFill>
                  <a:schemeClr val="bg1">
                    <a:lumMod val="95000"/>
                  </a:schemeClr>
                </a:solidFill>
              </a:rPr>
              <a:t>tem</a:t>
            </a:r>
            <a:r>
              <a:rPr lang="sv-SE" b="1" dirty="0" err="1" smtClean="0">
                <a:solidFill>
                  <a:schemeClr val="bg1">
                    <a:lumMod val="95000"/>
                  </a:schemeClr>
                </a:solidFill>
              </a:rPr>
              <a:t>plom</a:t>
            </a:r>
            <a:r>
              <a:rPr lang="sv-SE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sv-SE" b="1" dirty="0" err="1" smtClean="0">
                <a:solidFill>
                  <a:schemeClr val="bg1">
                    <a:lumMod val="95000"/>
                  </a:schemeClr>
                </a:solidFill>
              </a:rPr>
              <a:t>falánál</a:t>
            </a:r>
            <a:endParaRPr lang="hu-HU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869160"/>
            <a:ext cx="10112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s://encrypted-tbn3.gstatic.com/images?q=tbn:ANd9GcTbii0JwNn5HJhymp2FQxP5lviRTTTiiH0QrSs3_Jtq4v1O9F0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4664"/>
            <a:ext cx="1635296" cy="239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 11"/>
          <p:cNvSpPr/>
          <p:nvPr/>
        </p:nvSpPr>
        <p:spPr>
          <a:xfrm>
            <a:off x="467544" y="602128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>
                <a:hlinkClick r:id="rId6"/>
              </a:rPr>
              <a:t>http://nyemrlsz.newlights.info/index.php/szolgalatunk/toertenelmi-hatter</a:t>
            </a:r>
            <a:r>
              <a:rPr lang="sv-SE" b="1" dirty="0" smtClean="0"/>
              <a:t> </a:t>
            </a:r>
            <a:endParaRPr lang="sv-SE" b="1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23</a:t>
            </a:fld>
            <a:endParaRPr lang="hu-HU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7531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ubrik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128792" cy="2016224"/>
          </a:xfrm>
        </p:spPr>
        <p:txBody>
          <a:bodyPr/>
          <a:lstStyle/>
          <a:p>
            <a:pPr eaLnBrk="1" hangingPunct="1"/>
            <a:r>
              <a:rPr lang="sv-SE" sz="3200" b="1" dirty="0" smtClean="0"/>
              <a:t>A LONDONI </a:t>
            </a:r>
            <a:r>
              <a:rPr lang="sv-SE" sz="3200" b="1" dirty="0" err="1" smtClean="0"/>
              <a:t>gyülekezet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az</a:t>
            </a:r>
            <a:r>
              <a:rPr lang="sv-SE" sz="3200" b="1" dirty="0" smtClean="0"/>
              <a:t> </a:t>
            </a:r>
            <a:r>
              <a:rPr lang="sv-SE" sz="3200" b="1" dirty="0" smtClean="0">
                <a:solidFill>
                  <a:prstClr val="black"/>
                </a:solidFill>
              </a:rPr>
              <a:t>idén 70 </a:t>
            </a:r>
            <a:r>
              <a:rPr lang="sv-SE" sz="3200" b="1" dirty="0" err="1" smtClean="0">
                <a:solidFill>
                  <a:prstClr val="black"/>
                </a:solidFill>
              </a:rPr>
              <a:t>éves</a:t>
            </a:r>
            <a:r>
              <a:rPr lang="sv-SE" sz="3200" b="1" dirty="0" smtClean="0">
                <a:solidFill>
                  <a:prstClr val="black"/>
                </a:solidFill>
              </a:rPr>
              <a:t> </a:t>
            </a:r>
            <a:r>
              <a:rPr lang="sv-SE" sz="3200" dirty="0" smtClean="0"/>
              <a:t>1948-ban Dobos Karoly </a:t>
            </a:r>
            <a:r>
              <a:rPr lang="sv-SE" sz="3200" dirty="0" err="1" smtClean="0"/>
              <a:t>alapitotta</a:t>
            </a:r>
            <a:r>
              <a:rPr lang="sv-SE" sz="3200" b="1" dirty="0" smtClean="0">
                <a:solidFill>
                  <a:prstClr val="black"/>
                </a:solidFill>
              </a:rPr>
              <a:t> </a:t>
            </a:r>
            <a:r>
              <a:rPr lang="sv-SE" sz="3200" dirty="0" smtClean="0"/>
              <a:t/>
            </a:r>
            <a:br>
              <a:rPr lang="sv-SE" sz="3200" dirty="0" smtClean="0"/>
            </a:br>
            <a:r>
              <a:rPr lang="sv-SE" sz="3200" b="1" dirty="0" err="1" smtClean="0">
                <a:solidFill>
                  <a:srgbClr val="FF0000"/>
                </a:solidFill>
              </a:rPr>
              <a:t>vasárnaponként</a:t>
            </a:r>
            <a:r>
              <a:rPr lang="sv-SE" sz="3200" b="1" dirty="0" smtClean="0">
                <a:solidFill>
                  <a:srgbClr val="FF0000"/>
                </a:solidFill>
              </a:rPr>
              <a:t> 2 </a:t>
            </a:r>
            <a:r>
              <a:rPr lang="sv-SE" sz="3200" b="1" dirty="0" err="1" smtClean="0">
                <a:solidFill>
                  <a:srgbClr val="FF0000"/>
                </a:solidFill>
              </a:rPr>
              <a:t>istentisztelettel</a:t>
            </a:r>
            <a:endParaRPr lang="sv-SE" sz="3200" b="1" dirty="0" smtClean="0">
              <a:solidFill>
                <a:srgbClr val="FF0000"/>
              </a:solidFill>
            </a:endParaRPr>
          </a:p>
        </p:txBody>
      </p:sp>
      <p:pic>
        <p:nvPicPr>
          <p:cNvPr id="91138" name="Picture 4" descr="D:\NAS\Expansion\Expansion-akt\NyEMRLSz\LEVELEZ\Anglia\Londoni épül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043" y="2132856"/>
            <a:ext cx="4365957" cy="327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5" descr="D:\NAS\Expansion\Expansion-akt\NyEMRLSz\LEVELEZ\Anglia\Székelykapu Lond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832"/>
            <a:ext cx="423758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00647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24</a:t>
            </a:fld>
            <a:endParaRPr lang="hu-HU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165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552" y="908720"/>
            <a:ext cx="3888432" cy="5572000"/>
          </a:xfrm>
        </p:spPr>
        <p:txBody>
          <a:bodyPr/>
          <a:lstStyle/>
          <a:p>
            <a:pPr marL="0">
              <a:spcBef>
                <a:spcPts val="0"/>
              </a:spcBef>
              <a:buNone/>
            </a:pPr>
            <a:r>
              <a:rPr lang="sv-SE" sz="2400" dirty="0" smtClean="0"/>
              <a:t>A</a:t>
            </a:r>
            <a:r>
              <a:rPr lang="hu-HU" sz="2400" dirty="0" smtClean="0"/>
              <a:t> XX. század magyar</a:t>
            </a:r>
            <a:r>
              <a:rPr lang="sv-SE" sz="2400" dirty="0" smtClean="0"/>
              <a:t> </a:t>
            </a:r>
            <a:r>
              <a:rPr lang="hu-HU" sz="2400" dirty="0" smtClean="0"/>
              <a:t>nevelés</a:t>
            </a:r>
            <a:r>
              <a:rPr lang="sv-SE" sz="2400" dirty="0" smtClean="0"/>
              <a:t>- </a:t>
            </a:r>
          </a:p>
          <a:p>
            <a:pPr marL="0">
              <a:spcBef>
                <a:spcPts val="0"/>
              </a:spcBef>
              <a:buNone/>
            </a:pPr>
            <a:r>
              <a:rPr lang="hu-HU" sz="2400" dirty="0" smtClean="0"/>
              <a:t>tudomány kiemelkedő</a:t>
            </a:r>
            <a:r>
              <a:rPr lang="sv-SE" sz="2400" dirty="0" smtClean="0"/>
              <a:t> </a:t>
            </a:r>
            <a:r>
              <a:rPr lang="hu-HU" sz="2400" dirty="0" smtClean="0"/>
              <a:t>szemé</a:t>
            </a:r>
            <a:endParaRPr lang="sv-SE" sz="2400" dirty="0" smtClean="0"/>
          </a:p>
          <a:p>
            <a:pPr marL="0">
              <a:spcBef>
                <a:spcPts val="0"/>
              </a:spcBef>
              <a:buNone/>
            </a:pPr>
            <a:r>
              <a:rPr lang="hu-HU" sz="2400" dirty="0" smtClean="0"/>
              <a:t>lyi</a:t>
            </a:r>
            <a:r>
              <a:rPr lang="sv-SE" sz="2400" dirty="0" smtClean="0"/>
              <a:t>-</a:t>
            </a:r>
            <a:r>
              <a:rPr lang="hu-HU" sz="2400" dirty="0" smtClean="0"/>
              <a:t>sége - különleges helyet </a:t>
            </a:r>
            <a:endParaRPr lang="sv-SE" sz="2400" dirty="0" smtClean="0"/>
          </a:p>
          <a:p>
            <a:pPr marL="0">
              <a:spcBef>
                <a:spcPts val="0"/>
              </a:spcBef>
              <a:buNone/>
            </a:pPr>
            <a:r>
              <a:rPr lang="hu-HU" sz="2400" dirty="0" smtClean="0"/>
              <a:t>foglal el Európa</a:t>
            </a:r>
            <a:r>
              <a:rPr lang="sv-SE" sz="2400" dirty="0" smtClean="0"/>
              <a:t> s</a:t>
            </a:r>
            <a:r>
              <a:rPr lang="hu-HU" sz="2400" dirty="0" smtClean="0"/>
              <a:t>zétszórtsá</a:t>
            </a:r>
            <a:r>
              <a:rPr lang="sv-SE" sz="2400" dirty="0" smtClean="0"/>
              <a:t>- </a:t>
            </a:r>
          </a:p>
          <a:p>
            <a:pPr marL="0">
              <a:spcBef>
                <a:spcPts val="0"/>
              </a:spcBef>
              <a:buNone/>
            </a:pPr>
            <a:r>
              <a:rPr lang="hu-HU" sz="2400" dirty="0" smtClean="0"/>
              <a:t>gában, nemzeti-felekezeti</a:t>
            </a:r>
            <a:endParaRPr lang="sv-SE" sz="2400" dirty="0" smtClean="0"/>
          </a:p>
          <a:p>
            <a:pPr marL="0">
              <a:spcBef>
                <a:spcPts val="0"/>
              </a:spcBef>
              <a:buNone/>
            </a:pPr>
            <a:r>
              <a:rPr lang="sv-SE" sz="2400" dirty="0" smtClean="0"/>
              <a:t>k</a:t>
            </a:r>
            <a:r>
              <a:rPr lang="hu-HU" sz="2400" dirty="0" smtClean="0"/>
              <a:t>isebbségben élő magyar</a:t>
            </a:r>
            <a:endParaRPr lang="sv-SE" sz="2400" dirty="0" smtClean="0"/>
          </a:p>
          <a:p>
            <a:pPr marL="0">
              <a:spcBef>
                <a:spcPts val="0"/>
              </a:spcBef>
              <a:buNone/>
            </a:pPr>
            <a:r>
              <a:rPr lang="hu-HU" sz="2400" dirty="0" smtClean="0"/>
              <a:t>reformátusok szellemi és lelki </a:t>
            </a:r>
            <a:endParaRPr lang="sv-SE" sz="2400" dirty="0" smtClean="0"/>
          </a:p>
          <a:p>
            <a:pPr marL="0">
              <a:spcBef>
                <a:spcPts val="0"/>
              </a:spcBef>
              <a:buNone/>
            </a:pPr>
            <a:r>
              <a:rPr lang="hu-HU" sz="2400" dirty="0" smtClean="0"/>
              <a:t>világában</a:t>
            </a:r>
            <a:r>
              <a:rPr lang="sv-SE" sz="2400" dirty="0" smtClean="0"/>
              <a:t>.</a:t>
            </a:r>
            <a:r>
              <a:rPr lang="hu-HU" sz="2400" i="1" dirty="0" smtClean="0"/>
              <a:t> </a:t>
            </a:r>
            <a:r>
              <a:rPr lang="hu-HU" sz="2400" b="1" dirty="0" smtClean="0"/>
              <a:t>Zsoltáréneklésünk a világ országaiban összekötő kapocsként szolgálja a közös református gyökerekből élők hitét</a:t>
            </a:r>
            <a:r>
              <a:rPr lang="hu-HU" sz="2400" dirty="0" smtClean="0"/>
              <a:t>, ezzel is megvallva magyar reformátusságunk (sajnos) manapság is növekvő családját. </a:t>
            </a:r>
            <a:endParaRPr lang="sv-SE" sz="2400" dirty="0" smtClean="0"/>
          </a:p>
          <a:p>
            <a:endParaRPr lang="sv-SE" dirty="0"/>
          </a:p>
        </p:txBody>
      </p:sp>
      <p:pic>
        <p:nvPicPr>
          <p:cNvPr id="2050" name="Picture 2" descr="Kapcsolódó kép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3714750" cy="5143501"/>
          </a:xfrm>
          <a:prstGeom prst="rect">
            <a:avLst/>
          </a:prstGeom>
          <a:noFill/>
        </p:spPr>
      </p:pic>
      <p:sp>
        <p:nvSpPr>
          <p:cNvPr id="5" name="Rektangel 4"/>
          <p:cNvSpPr/>
          <p:nvPr/>
        </p:nvSpPr>
        <p:spPr>
          <a:xfrm>
            <a:off x="611560" y="260648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600" b="1" i="1" dirty="0" smtClean="0">
                <a:solidFill>
                  <a:prstClr val="black"/>
                </a:solidFill>
                <a:latin typeface="Calibri"/>
                <a:cs typeface="+mn-cs"/>
              </a:rPr>
              <a:t>        </a:t>
            </a:r>
            <a:r>
              <a:rPr lang="hu-HU" sz="3600" b="1" i="1" dirty="0" smtClean="0">
                <a:solidFill>
                  <a:prstClr val="black"/>
                </a:solidFill>
                <a:latin typeface="Calibri"/>
                <a:cs typeface="+mn-cs"/>
              </a:rPr>
              <a:t>Karácsony Sándor</a:t>
            </a:r>
            <a:r>
              <a:rPr lang="sv-SE" sz="3600" b="1" i="1" dirty="0" smtClean="0">
                <a:solidFill>
                  <a:prstClr val="black"/>
                </a:solidFill>
                <a:latin typeface="Calibri"/>
                <a:cs typeface="+mn-cs"/>
              </a:rPr>
              <a:t>   </a:t>
            </a:r>
            <a:r>
              <a:rPr lang="hu-HU" sz="3600" dirty="0" smtClean="0">
                <a:solidFill>
                  <a:prstClr val="black"/>
                </a:solidFill>
                <a:latin typeface="Calibri"/>
                <a:cs typeface="+mn-cs"/>
              </a:rPr>
              <a:t> (</a:t>
            </a:r>
            <a:r>
              <a:rPr lang="hu-HU" sz="3600" b="1" i="1" dirty="0" smtClean="0">
                <a:solidFill>
                  <a:prstClr val="black"/>
                </a:solidFill>
                <a:latin typeface="Calibri"/>
                <a:cs typeface="+mn-cs"/>
              </a:rPr>
              <a:t>1891–1952</a:t>
            </a:r>
            <a:r>
              <a:rPr lang="hu-HU" sz="3600" dirty="0" smtClean="0">
                <a:solidFill>
                  <a:prstClr val="black"/>
                </a:solidFill>
                <a:latin typeface="Calibri"/>
                <a:cs typeface="+mn-cs"/>
              </a:rPr>
              <a:t>) </a:t>
            </a:r>
            <a:endParaRPr lang="sv-SE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5783580" cy="252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988840"/>
            <a:ext cx="66484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59" y="3284984"/>
            <a:ext cx="3401597" cy="335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427309"/>
            <a:ext cx="2448272" cy="32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ktangel 7"/>
          <p:cNvSpPr/>
          <p:nvPr/>
        </p:nvSpPr>
        <p:spPr>
          <a:xfrm>
            <a:off x="971600" y="3105835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u="sng" dirty="0" smtClean="0">
                <a:hlinkClick r:id="rId6"/>
              </a:rPr>
              <a:t>http://nyemrlsz.newlights.info/index.php/enekeink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26</a:t>
            </a:fld>
            <a:endParaRPr lang="sv-SE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812" y="548680"/>
            <a:ext cx="8510376" cy="454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Vågrät skriftrulle 10"/>
          <p:cNvSpPr/>
          <p:nvPr/>
        </p:nvSpPr>
        <p:spPr>
          <a:xfrm>
            <a:off x="2411760" y="5157192"/>
            <a:ext cx="4320480" cy="10801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000" b="1" dirty="0" smtClean="0"/>
              <a:t>200 </a:t>
            </a:r>
            <a:r>
              <a:rPr lang="sv-SE" sz="4000" b="1" dirty="0" err="1" smtClean="0"/>
              <a:t>éve</a:t>
            </a:r>
            <a:r>
              <a:rPr lang="sv-SE" sz="4000" b="1" dirty="0" smtClean="0"/>
              <a:t> </a:t>
            </a:r>
            <a:r>
              <a:rPr lang="sv-SE" sz="4000" b="1" dirty="0" err="1" smtClean="0"/>
              <a:t>született</a:t>
            </a:r>
            <a:endParaRPr lang="sv-SE" sz="4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73216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apcsolódó kép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73016"/>
            <a:ext cx="2362290" cy="2830427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0"/>
            <a:ext cx="3978894" cy="229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/>
          <p:nvPr/>
        </p:nvSpPr>
        <p:spPr>
          <a:xfrm>
            <a:off x="3347864" y="2628781"/>
            <a:ext cx="56166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Semmelweis Ignác Fülöp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hu-HU" dirty="0" smtClean="0"/>
              <a:t>Buda 1818. július 1. – Bécs</a:t>
            </a:r>
            <a:r>
              <a:rPr lang="sv-SE" dirty="0" smtClean="0"/>
              <a:t> </a:t>
            </a:r>
            <a:r>
              <a:rPr lang="hu-HU" dirty="0" smtClean="0"/>
              <a:t>1865. augusztus 13.</a:t>
            </a:r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4572000" y="6237312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/>
              <a:t>A</a:t>
            </a:r>
            <a:r>
              <a:rPr lang="hu-HU" b="1" dirty="0" smtClean="0"/>
              <a:t>z „anyák megmentője</a:t>
            </a:r>
            <a:r>
              <a:rPr lang="hu-HU" dirty="0" smtClean="0"/>
              <a:t>"</a:t>
            </a:r>
            <a:endParaRPr lang="sv-SE" dirty="0"/>
          </a:p>
        </p:txBody>
      </p:sp>
      <p:pic>
        <p:nvPicPr>
          <p:cNvPr id="78850" name="Picture 2" descr="https://upload.wikimedia.org/wikipedia/commons/thumb/0/0a/Ignaz_Semmelweis_1861_Etiology_front_page.jpg/800px-Ignaz_Semmelweis_1861_Etiology_front_p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51422"/>
            <a:ext cx="3168352" cy="4244558"/>
          </a:xfrm>
          <a:prstGeom prst="rect">
            <a:avLst/>
          </a:prstGeom>
          <a:noFill/>
        </p:spPr>
      </p:pic>
      <p:sp>
        <p:nvSpPr>
          <p:cNvPr id="9" name="Rektangel 8"/>
          <p:cNvSpPr/>
          <p:nvPr/>
        </p:nvSpPr>
        <p:spPr>
          <a:xfrm>
            <a:off x="323528" y="5949280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A gyermekágyi láz kórtana. Orvosi Hetilap, 1858</a:t>
            </a:r>
            <a:endParaRPr lang="sv-SE" b="1" dirty="0"/>
          </a:p>
        </p:txBody>
      </p:sp>
      <p:sp>
        <p:nvSpPr>
          <p:cNvPr id="11" name="Vågrät skriftrulle 10"/>
          <p:cNvSpPr/>
          <p:nvPr/>
        </p:nvSpPr>
        <p:spPr>
          <a:xfrm>
            <a:off x="251520" y="188640"/>
            <a:ext cx="4320480" cy="108012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000" b="1" dirty="0" smtClean="0"/>
              <a:t>200 </a:t>
            </a:r>
            <a:r>
              <a:rPr lang="sv-SE" sz="4000" b="1" dirty="0" err="1" smtClean="0"/>
              <a:t>éve</a:t>
            </a:r>
            <a:r>
              <a:rPr lang="sv-SE" sz="4000" b="1" dirty="0" smtClean="0"/>
              <a:t> </a:t>
            </a:r>
            <a:r>
              <a:rPr lang="sv-SE" sz="4000" b="1" dirty="0" err="1" smtClean="0"/>
              <a:t>született</a:t>
            </a:r>
            <a:endParaRPr lang="sv-SE" sz="40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653136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latshållare för bild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28</a:t>
            </a:fld>
            <a:endParaRPr lang="sv-SE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/>
          <a:lstStyle/>
          <a:p>
            <a:r>
              <a:rPr lang="sv-SE" sz="3200" b="1" dirty="0" err="1" smtClean="0">
                <a:solidFill>
                  <a:srgbClr val="FF0000"/>
                </a:solidFill>
              </a:rPr>
              <a:t>Ezek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történtek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jelenünkben</a:t>
            </a:r>
            <a:endParaRPr lang="sv-SE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18739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sv-SE" dirty="0" err="1" smtClean="0"/>
              <a:t>Célunk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484784"/>
            <a:ext cx="8388424" cy="425349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v-SE" sz="2800" b="1" i="1" dirty="0" err="1" smtClean="0"/>
              <a:t>Szórványstratégia</a:t>
            </a:r>
            <a:r>
              <a:rPr lang="sv-SE" sz="2800" b="1" i="1" dirty="0" smtClean="0"/>
              <a:t>:</a:t>
            </a:r>
            <a:br>
              <a:rPr lang="sv-SE" sz="2800" b="1" i="1" dirty="0" smtClean="0"/>
            </a:br>
            <a:r>
              <a:rPr lang="sv-SE" sz="2800" dirty="0" err="1" smtClean="0"/>
              <a:t>Közös</a:t>
            </a:r>
            <a:r>
              <a:rPr lang="sv-SE" sz="2800" dirty="0" smtClean="0"/>
              <a:t> </a:t>
            </a:r>
            <a:r>
              <a:rPr lang="sv-SE" sz="2800" dirty="0" err="1"/>
              <a:t>távlatok</a:t>
            </a:r>
            <a:r>
              <a:rPr lang="sv-SE" sz="2800" dirty="0"/>
              <a:t> </a:t>
            </a:r>
            <a:r>
              <a:rPr lang="sv-SE" sz="2800" dirty="0" err="1"/>
              <a:t>keresése</a:t>
            </a:r>
            <a:r>
              <a:rPr lang="sv-SE" sz="2800" dirty="0"/>
              <a:t> </a:t>
            </a:r>
            <a:r>
              <a:rPr lang="sv-SE" sz="2800" dirty="0" smtClean="0"/>
              <a:t>a </a:t>
            </a:r>
            <a:r>
              <a:rPr lang="sv-SE" sz="2800" dirty="0" err="1" smtClean="0"/>
              <a:t>tömbreformátussággal</a:t>
            </a:r>
            <a:r>
              <a:rPr lang="sv-SE" sz="1800" b="1" i="1" dirty="0"/>
              <a:t/>
            </a:r>
            <a:br>
              <a:rPr lang="sv-SE" sz="1800" b="1" i="1" dirty="0"/>
            </a:br>
            <a:r>
              <a:rPr lang="sv-SE" sz="2800" dirty="0" smtClean="0"/>
              <a:t>A</a:t>
            </a:r>
            <a:r>
              <a:rPr lang="hu-HU" sz="2800" dirty="0"/>
              <a:t>lkotótársak</a:t>
            </a:r>
            <a:r>
              <a:rPr lang="sv-SE" sz="2800" dirty="0"/>
              <a:t> a </a:t>
            </a:r>
            <a:r>
              <a:rPr lang="sv-SE" sz="2800" dirty="0" err="1"/>
              <a:t>szórványgondok</a:t>
            </a:r>
            <a:r>
              <a:rPr lang="sv-SE" sz="2800" dirty="0"/>
              <a:t> </a:t>
            </a:r>
            <a:r>
              <a:rPr lang="sv-SE" sz="2800" dirty="0" err="1"/>
              <a:t>megoldásában</a:t>
            </a:r>
            <a:endParaRPr lang="sv-SE" sz="2800" dirty="0"/>
          </a:p>
          <a:p>
            <a:pPr marL="514350" indent="-514350">
              <a:buFont typeface="+mj-lt"/>
              <a:buAutoNum type="arabicPeriod"/>
            </a:pPr>
            <a:r>
              <a:rPr lang="sv-SE" sz="2800" b="1" i="1" dirty="0" err="1" smtClean="0"/>
              <a:t>Párbeszéd</a:t>
            </a:r>
            <a:r>
              <a:rPr lang="sv-SE" sz="2800" dirty="0" smtClean="0"/>
              <a:t>: </a:t>
            </a:r>
            <a:r>
              <a:rPr lang="sv-SE" sz="2800" i="1" dirty="0" smtClean="0"/>
              <a:t>f</a:t>
            </a:r>
            <a:r>
              <a:rPr lang="hu-HU" sz="2800" i="1" dirty="0" smtClean="0"/>
              <a:t>elelősség örökség</a:t>
            </a:r>
            <a:r>
              <a:rPr lang="sv-SE" sz="2800" i="1" dirty="0" err="1" smtClean="0"/>
              <a:t>ünkért</a:t>
            </a:r>
            <a:r>
              <a:rPr lang="sv-SE" sz="2800" i="1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sv-SE" sz="2800" b="1" i="1" dirty="0" smtClean="0"/>
              <a:t>M</a:t>
            </a:r>
            <a:r>
              <a:rPr lang="hu-HU" sz="2800" b="1" i="1" dirty="0" smtClean="0"/>
              <a:t>egmaradás</a:t>
            </a:r>
            <a:r>
              <a:rPr lang="sv-SE" sz="2800" b="1" i="1" dirty="0" smtClean="0"/>
              <a:t> </a:t>
            </a:r>
            <a:r>
              <a:rPr lang="hu-HU" sz="2800" dirty="0" smtClean="0"/>
              <a:t>megélhetés kimunkálása</a:t>
            </a:r>
            <a:endParaRPr lang="sv-SE" sz="2800" dirty="0"/>
          </a:p>
          <a:p>
            <a:pPr marL="514350" indent="-514350">
              <a:buFont typeface="+mj-lt"/>
              <a:buAutoNum type="arabicPeriod"/>
            </a:pPr>
            <a:r>
              <a:rPr lang="sv-SE" sz="2800" b="1" i="1" dirty="0" err="1" smtClean="0"/>
              <a:t>Új</a:t>
            </a:r>
            <a:r>
              <a:rPr lang="sv-SE" sz="2800" b="1" i="1" dirty="0" smtClean="0"/>
              <a:t> </a:t>
            </a:r>
            <a:r>
              <a:rPr lang="sv-SE" sz="2800" b="1" i="1" dirty="0" err="1" smtClean="0"/>
              <a:t>gyülekezetek</a:t>
            </a:r>
            <a:r>
              <a:rPr lang="sv-SE" sz="2800" b="1" i="1" dirty="0" smtClean="0"/>
              <a:t> </a:t>
            </a:r>
            <a:r>
              <a:rPr lang="sv-SE" sz="2800" dirty="0" err="1" smtClean="0"/>
              <a:t>szervezésígénye</a:t>
            </a:r>
            <a:r>
              <a:rPr lang="sv-SE" sz="2800" dirty="0" smtClean="0"/>
              <a:t>: </a:t>
            </a:r>
            <a:br>
              <a:rPr lang="sv-SE" sz="2800" dirty="0" smtClean="0"/>
            </a:br>
            <a:r>
              <a:rPr lang="sv-SE" sz="1800" i="1" dirty="0" err="1" smtClean="0"/>
              <a:t>Spanyol-</a:t>
            </a:r>
            <a:r>
              <a:rPr lang="sv-SE" sz="1800" i="1" dirty="0" smtClean="0"/>
              <a:t>, </a:t>
            </a:r>
            <a:r>
              <a:rPr lang="sv-SE" sz="1800" i="1" dirty="0" err="1" smtClean="0"/>
              <a:t>Olasz-</a:t>
            </a:r>
            <a:r>
              <a:rPr lang="sv-SE" sz="1800" i="1" dirty="0" smtClean="0"/>
              <a:t> és </a:t>
            </a:r>
            <a:r>
              <a:rPr lang="sv-SE" sz="1800" i="1" dirty="0" err="1" smtClean="0"/>
              <a:t>Írország</a:t>
            </a:r>
            <a:r>
              <a:rPr lang="sv-SE" sz="1800" i="1" dirty="0" smtClean="0"/>
              <a:t>, valamint a </a:t>
            </a:r>
            <a:r>
              <a:rPr lang="sv-SE" sz="1800" i="1" dirty="0" err="1" smtClean="0"/>
              <a:t>Balti</a:t>
            </a:r>
            <a:r>
              <a:rPr lang="sv-SE" sz="1800" i="1" dirty="0" smtClean="0"/>
              <a:t> </a:t>
            </a:r>
            <a:r>
              <a:rPr lang="sv-SE" sz="1800" i="1" dirty="0" err="1" smtClean="0"/>
              <a:t>államokban</a:t>
            </a:r>
            <a:endParaRPr lang="sv-SE" sz="2400" i="1" dirty="0" smtClean="0"/>
          </a:p>
          <a:p>
            <a:pPr marL="514350" indent="-514350">
              <a:buFont typeface="+mj-lt"/>
              <a:buAutoNum type="arabicPeriod"/>
            </a:pPr>
            <a:r>
              <a:rPr lang="sv-SE" sz="2800" b="1" i="1" dirty="0" smtClean="0"/>
              <a:t>K</a:t>
            </a:r>
            <a:r>
              <a:rPr lang="hu-HU" sz="2800" b="1" i="1" dirty="0" smtClean="0"/>
              <a:t>özösségvállalás </a:t>
            </a:r>
            <a:r>
              <a:rPr lang="hu-HU" sz="2800" dirty="0" smtClean="0"/>
              <a:t>és</a:t>
            </a:r>
            <a:r>
              <a:rPr lang="sv-SE" sz="2800" dirty="0" smtClean="0"/>
              <a:t> k</a:t>
            </a:r>
            <a:r>
              <a:rPr lang="hu-HU" sz="2800" dirty="0"/>
              <a:t>ölcsönös </a:t>
            </a:r>
            <a:r>
              <a:rPr lang="hu-HU" sz="2800" dirty="0" smtClean="0"/>
              <a:t>tiszteletadás</a:t>
            </a:r>
            <a:r>
              <a:rPr lang="sv-SE" sz="2800" dirty="0" smtClean="0"/>
              <a:t> </a:t>
            </a:r>
            <a:r>
              <a:rPr lang="sv-SE" sz="2800" dirty="0" err="1" smtClean="0"/>
              <a:t>külömböz</a:t>
            </a:r>
            <a:r>
              <a:rPr lang="hu-HU" sz="2800" dirty="0" smtClean="0"/>
              <a:t>ő</a:t>
            </a:r>
            <a:r>
              <a:rPr lang="sv-SE" sz="2800" dirty="0" err="1" smtClean="0"/>
              <a:t>ségeink</a:t>
            </a:r>
            <a:r>
              <a:rPr lang="sv-SE" sz="2800" dirty="0" smtClean="0"/>
              <a:t> </a:t>
            </a:r>
            <a:r>
              <a:rPr lang="sv-SE" sz="2800" dirty="0" err="1" smtClean="0"/>
              <a:t>ellenére</a:t>
            </a: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1800" i="1" dirty="0" smtClean="0"/>
              <a:t>(GK, </a:t>
            </a:r>
            <a:r>
              <a:rPr lang="sv-SE" sz="1800" i="1" dirty="0" err="1" smtClean="0"/>
              <a:t>MRETZs</a:t>
            </a:r>
            <a:r>
              <a:rPr lang="sv-SE" sz="1800" i="1" dirty="0" smtClean="0"/>
              <a:t>, DT, </a:t>
            </a:r>
            <a:r>
              <a:rPr lang="sv-SE" sz="1800" i="1" dirty="0" err="1" smtClean="0"/>
              <a:t>Reformáció</a:t>
            </a:r>
            <a:r>
              <a:rPr lang="sv-SE" sz="1800" i="1" dirty="0" smtClean="0"/>
              <a:t> </a:t>
            </a:r>
            <a:r>
              <a:rPr lang="sv-SE" sz="1800" i="1" dirty="0" err="1" smtClean="0"/>
              <a:t>Emlékbizottság</a:t>
            </a:r>
            <a:r>
              <a:rPr lang="sv-SE" sz="1800" i="1" dirty="0" smtClean="0"/>
              <a:t>, </a:t>
            </a:r>
            <a:r>
              <a:rPr lang="sv-SE" sz="1800" i="1" dirty="0" err="1" smtClean="0"/>
              <a:t>stb</a:t>
            </a:r>
            <a:r>
              <a:rPr lang="sv-SE" sz="1800" i="1" dirty="0" smtClean="0"/>
              <a:t>)</a:t>
            </a:r>
            <a:endParaRPr lang="sv-SE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5282" y="289269"/>
            <a:ext cx="1003087" cy="9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62042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5832648" cy="1143000"/>
          </a:xfrm>
        </p:spPr>
        <p:txBody>
          <a:bodyPr/>
          <a:lstStyle/>
          <a:p>
            <a:r>
              <a:rPr lang="sv-SE" sz="3200" b="1" dirty="0" err="1" smtClean="0"/>
              <a:t>Mártírokról</a:t>
            </a:r>
            <a:r>
              <a:rPr lang="sv-SE" sz="3200" b="1" dirty="0" smtClean="0"/>
              <a:t> és </a:t>
            </a:r>
            <a:r>
              <a:rPr lang="sv-SE" sz="3200" b="1" dirty="0" err="1" smtClean="0"/>
              <a:t>elvándoroltakról</a:t>
            </a:r>
            <a:r>
              <a:rPr lang="sv-SE" sz="3200" b="1" dirty="0" smtClean="0"/>
              <a:t> </a:t>
            </a:r>
            <a:endParaRPr lang="sv-SE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100647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ktangel 11"/>
          <p:cNvSpPr/>
          <p:nvPr/>
        </p:nvSpPr>
        <p:spPr>
          <a:xfrm>
            <a:off x="539552" y="141277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dirty="0" smtClean="0"/>
              <a:t>A </a:t>
            </a:r>
            <a:r>
              <a:rPr lang="sv-SE" dirty="0" err="1" smtClean="0"/>
              <a:t>nagyvárad-újvárosi</a:t>
            </a:r>
            <a:r>
              <a:rPr lang="sv-SE" dirty="0" smtClean="0"/>
              <a:t> ref. </a:t>
            </a:r>
            <a:r>
              <a:rPr lang="sv-SE" dirty="0" err="1" smtClean="0"/>
              <a:t>templomban</a:t>
            </a:r>
            <a:r>
              <a:rPr lang="sv-SE" dirty="0" smtClean="0"/>
              <a:t> 2017. </a:t>
            </a:r>
            <a:r>
              <a:rPr lang="sv-SE" dirty="0" err="1" smtClean="0"/>
              <a:t>október</a:t>
            </a:r>
            <a:r>
              <a:rPr lang="sv-SE" dirty="0" smtClean="0"/>
              <a:t> 15. </a:t>
            </a:r>
            <a:endParaRPr lang="sv-SE" dirty="0"/>
          </a:p>
        </p:txBody>
      </p:sp>
      <p:pic>
        <p:nvPicPr>
          <p:cNvPr id="34820" name="Picture 4" descr="http://tokeslaszlo.eu/images/design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547688"/>
            <a:ext cx="3619500" cy="1143001"/>
          </a:xfrm>
          <a:prstGeom prst="rect">
            <a:avLst/>
          </a:prstGeom>
          <a:noFill/>
        </p:spPr>
      </p:pic>
      <p:pic>
        <p:nvPicPr>
          <p:cNvPr id="34822" name="Picture 6" descr="http://tokeslaszlo.eu/images/design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547688"/>
            <a:ext cx="3619500" cy="1143001"/>
          </a:xfrm>
          <a:prstGeom prst="rect">
            <a:avLst/>
          </a:prstGeom>
          <a:noFill/>
        </p:spPr>
      </p:pic>
      <p:pic>
        <p:nvPicPr>
          <p:cNvPr id="34824" name="Picture 8" descr="http://tokeslaszlo.eu/images/design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547688"/>
            <a:ext cx="3619500" cy="1143001"/>
          </a:xfrm>
          <a:prstGeom prst="rect">
            <a:avLst/>
          </a:prstGeom>
          <a:noFill/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231624"/>
            <a:ext cx="4081834" cy="239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11" descr="https://marvin.bline.hu/product_images/164/0719000377639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916832"/>
            <a:ext cx="2805439" cy="4042420"/>
          </a:xfrm>
          <a:prstGeom prst="rect">
            <a:avLst/>
          </a:prstGeom>
          <a:noFill/>
        </p:spPr>
      </p:pic>
      <p:pic>
        <p:nvPicPr>
          <p:cNvPr id="77826" name="Picture 2" descr="http://bgazrt.hu/_siteapps/files/images/sitelogo_tamogatasok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5013176"/>
            <a:ext cx="1343025" cy="1143001"/>
          </a:xfrm>
          <a:prstGeom prst="rect">
            <a:avLst/>
          </a:prstGeom>
          <a:noFill/>
        </p:spPr>
      </p:pic>
      <p:sp>
        <p:nvSpPr>
          <p:cNvPr id="13" name="Rektangel 12"/>
          <p:cNvSpPr/>
          <p:nvPr/>
        </p:nvSpPr>
        <p:spPr>
          <a:xfrm>
            <a:off x="5724128" y="6165304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 smtClean="0"/>
              <a:t>Támogatásával</a:t>
            </a:r>
            <a:r>
              <a:rPr lang="sv-SE" b="1" dirty="0" smtClean="0"/>
              <a:t>/</a:t>
            </a:r>
            <a:endParaRPr lang="sv-SE" b="1" dirty="0"/>
          </a:p>
        </p:txBody>
      </p:sp>
      <p:sp>
        <p:nvSpPr>
          <p:cNvPr id="14" name="Platshållare för bild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30</a:t>
            </a:fld>
            <a:endParaRPr lang="hu-HU"/>
          </a:p>
        </p:txBody>
      </p:sp>
      <p:sp>
        <p:nvSpPr>
          <p:cNvPr id="15" name="Platshållare för sidfo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88338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480720" cy="1143000"/>
          </a:xfrm>
        </p:spPr>
        <p:txBody>
          <a:bodyPr/>
          <a:lstStyle/>
          <a:p>
            <a:r>
              <a:rPr lang="sv-SE" sz="3200" b="1" dirty="0" err="1" smtClean="0"/>
              <a:t>Mártírokról</a:t>
            </a:r>
            <a:r>
              <a:rPr lang="sv-SE" sz="3200" b="1" dirty="0" smtClean="0"/>
              <a:t> és </a:t>
            </a:r>
            <a:r>
              <a:rPr lang="sv-SE" sz="3200" b="1" dirty="0" err="1" smtClean="0"/>
              <a:t>elvándoroltakról</a:t>
            </a:r>
            <a:r>
              <a:rPr lang="sv-SE" sz="3200" b="1" dirty="0" smtClean="0"/>
              <a:t> </a:t>
            </a:r>
            <a:endParaRPr lang="sv-SE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00647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http://tokeslaszlo.eu/attachment/0009/8547_copy_3_bekassy-n-a_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484784"/>
            <a:ext cx="4680520" cy="2553837"/>
          </a:xfrm>
          <a:prstGeom prst="rect">
            <a:avLst/>
          </a:prstGeom>
          <a:noFill/>
        </p:spPr>
      </p:pic>
      <p:sp>
        <p:nvSpPr>
          <p:cNvPr id="12" name="Rektangel 11"/>
          <p:cNvSpPr/>
          <p:nvPr/>
        </p:nvSpPr>
        <p:spPr>
          <a:xfrm>
            <a:off x="611560" y="112474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dirty="0" smtClean="0"/>
              <a:t>A </a:t>
            </a:r>
            <a:r>
              <a:rPr lang="sv-SE" dirty="0" err="1" smtClean="0"/>
              <a:t>nagyvárad-újvárosi</a:t>
            </a:r>
            <a:r>
              <a:rPr lang="sv-SE" dirty="0" smtClean="0"/>
              <a:t> ref. </a:t>
            </a:r>
            <a:r>
              <a:rPr lang="sv-SE" dirty="0" err="1" smtClean="0"/>
              <a:t>templomban</a:t>
            </a:r>
            <a:r>
              <a:rPr lang="sv-SE" dirty="0" smtClean="0"/>
              <a:t> 2017. </a:t>
            </a:r>
            <a:r>
              <a:rPr lang="sv-SE" dirty="0" err="1" smtClean="0"/>
              <a:t>október</a:t>
            </a:r>
            <a:r>
              <a:rPr lang="sv-SE" dirty="0" smtClean="0"/>
              <a:t> 15. </a:t>
            </a:r>
            <a:endParaRPr lang="sv-SE" dirty="0"/>
          </a:p>
        </p:txBody>
      </p:sp>
      <p:pic>
        <p:nvPicPr>
          <p:cNvPr id="34820" name="Picture 4" descr="http://tokeslaszlo.eu/images/design/spacer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547688"/>
            <a:ext cx="3619500" cy="1143001"/>
          </a:xfrm>
          <a:prstGeom prst="rect">
            <a:avLst/>
          </a:prstGeom>
          <a:noFill/>
        </p:spPr>
      </p:pic>
      <p:pic>
        <p:nvPicPr>
          <p:cNvPr id="34822" name="Picture 6" descr="http://tokeslaszlo.eu/images/design/spacer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547688"/>
            <a:ext cx="3619500" cy="1143001"/>
          </a:xfrm>
          <a:prstGeom prst="rect">
            <a:avLst/>
          </a:prstGeom>
          <a:noFill/>
        </p:spPr>
      </p:pic>
      <p:pic>
        <p:nvPicPr>
          <p:cNvPr id="34824" name="Picture 8" descr="http://tokeslaszlo.eu/images/design/spacer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547688"/>
            <a:ext cx="3619500" cy="1143001"/>
          </a:xfrm>
          <a:prstGeom prst="rect">
            <a:avLst/>
          </a:prstGeom>
          <a:noFill/>
        </p:spPr>
      </p:pic>
      <p:sp>
        <p:nvSpPr>
          <p:cNvPr id="18" name="Rektangel 17"/>
          <p:cNvSpPr/>
          <p:nvPr/>
        </p:nvSpPr>
        <p:spPr>
          <a:xfrm>
            <a:off x="467544" y="4797152"/>
            <a:ext cx="3852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000" b="1" dirty="0" err="1" smtClean="0"/>
              <a:t>Mártírok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százada</a:t>
            </a:r>
            <a:r>
              <a:rPr lang="sv-SE" sz="2000" b="1" dirty="0" smtClean="0"/>
              <a:t> </a:t>
            </a:r>
            <a:br>
              <a:rPr lang="sv-SE" sz="2000" b="1" dirty="0" smtClean="0"/>
            </a:br>
            <a:r>
              <a:rPr lang="sv-SE" sz="2000" b="1" dirty="0" smtClean="0"/>
              <a:t>'56 és a XX. </a:t>
            </a:r>
            <a:r>
              <a:rPr lang="sv-SE" sz="2000" b="1" dirty="0" err="1" smtClean="0"/>
              <a:t>század</a:t>
            </a:r>
            <a:r>
              <a:rPr lang="sv-SE" sz="2000" b="1" dirty="0" smtClean="0"/>
              <a:t> magyar </a:t>
            </a:r>
            <a:r>
              <a:rPr lang="sv-SE" sz="2000" b="1" dirty="0" err="1" smtClean="0"/>
              <a:t>református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lelkészvértanú</a:t>
            </a:r>
            <a:endParaRPr lang="sv-SE" sz="2000" b="1" dirty="0"/>
          </a:p>
        </p:txBody>
      </p:sp>
      <p:pic>
        <p:nvPicPr>
          <p:cNvPr id="34828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484784"/>
            <a:ext cx="20478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77072"/>
            <a:ext cx="3996680" cy="252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latshållare för bild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31</a:t>
            </a:fld>
            <a:endParaRPr lang="hu-HU"/>
          </a:p>
        </p:txBody>
      </p:sp>
      <p:sp>
        <p:nvSpPr>
          <p:cNvPr id="14" name="Platshållare för sidfo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88338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1257300" cy="102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50" y="1268760"/>
            <a:ext cx="8134300" cy="64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" y="2420888"/>
            <a:ext cx="880110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619672" y="404664"/>
            <a:ext cx="71272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SZAKMAI BESZÁMOLÓ</a:t>
            </a:r>
            <a:r>
              <a:rPr kumimoji="0" lang="sv-SE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3200" dirty="0" smtClean="0"/>
              <a:t>2702/4/ 2017 év</a:t>
            </a:r>
            <a:endParaRPr kumimoji="0" lang="hu-H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32</a:t>
            </a:fld>
            <a:endParaRPr lang="hu-HU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1268760"/>
            <a:ext cx="86995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19672" y="404664"/>
            <a:ext cx="71272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hu-H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SZAKMAI BESZÁMOLÓ</a:t>
            </a:r>
            <a:r>
              <a:rPr kumimoji="0" lang="sv-SE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sz="3200" dirty="0" smtClean="0"/>
              <a:t>2702/4/ 2017 év</a:t>
            </a:r>
            <a:endParaRPr kumimoji="0" lang="hu-H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Kép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1257300" cy="102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33</a:t>
            </a:fld>
            <a:endParaRPr lang="hu-HU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296" y="2708920"/>
            <a:ext cx="8407408" cy="252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4104456" cy="11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12430"/>
            <a:ext cx="4752528" cy="75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445224"/>
            <a:ext cx="8352928" cy="76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0145" y="71396"/>
            <a:ext cx="1952295" cy="256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34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ubrik 1"/>
          <p:cNvSpPr>
            <a:spLocks noGrp="1"/>
          </p:cNvSpPr>
          <p:nvPr>
            <p:ph type="title"/>
          </p:nvPr>
        </p:nvSpPr>
        <p:spPr>
          <a:xfrm>
            <a:off x="1403648" y="0"/>
            <a:ext cx="7355160" cy="1143000"/>
          </a:xfrm>
        </p:spPr>
        <p:txBody>
          <a:bodyPr/>
          <a:lstStyle/>
          <a:p>
            <a:pPr eaLnBrk="1" hangingPunct="1"/>
            <a:r>
              <a:rPr lang="sv-SE" sz="3200" dirty="0" smtClean="0"/>
              <a:t>A </a:t>
            </a:r>
            <a:r>
              <a:rPr lang="sv-SE" sz="3200" dirty="0" err="1" smtClean="0"/>
              <a:t>Kárpátmedencei</a:t>
            </a:r>
            <a:r>
              <a:rPr lang="sv-SE" sz="3200" dirty="0" smtClean="0"/>
              <a:t> GK 2015-ben</a:t>
            </a:r>
          </a:p>
        </p:txBody>
      </p:sp>
      <p:sp>
        <p:nvSpPr>
          <p:cNvPr id="35842" name="Platshållare för innehåll 2"/>
          <p:cNvSpPr>
            <a:spLocks noGrp="1"/>
          </p:cNvSpPr>
          <p:nvPr>
            <p:ph idx="1"/>
          </p:nvPr>
        </p:nvSpPr>
        <p:spPr>
          <a:xfrm>
            <a:off x="179512" y="1268761"/>
            <a:ext cx="8785101" cy="1872208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hu-HU" sz="2000" dirty="0" smtClean="0"/>
              <a:t>Kelet-közép Európa </a:t>
            </a:r>
            <a:r>
              <a:rPr lang="sv-SE" sz="2000" dirty="0" smtClean="0"/>
              <a:t>7</a:t>
            </a:r>
            <a:r>
              <a:rPr lang="hu-HU" sz="2000" dirty="0" smtClean="0"/>
              <a:t> országában élő</a:t>
            </a:r>
            <a:r>
              <a:rPr lang="sv-SE" sz="2000" dirty="0" smtClean="0"/>
              <a:t> </a:t>
            </a:r>
            <a:r>
              <a:rPr lang="sv-SE" sz="2000" dirty="0" err="1" smtClean="0"/>
              <a:t>reformátusok</a:t>
            </a:r>
            <a:r>
              <a:rPr lang="sv-SE" sz="2000" dirty="0" smtClean="0"/>
              <a:t> </a:t>
            </a:r>
            <a:r>
              <a:rPr lang="sv-SE" sz="2000" dirty="0" err="1" smtClean="0"/>
              <a:t>egységszervezete</a:t>
            </a:r>
            <a:r>
              <a:rPr lang="hu-HU" sz="2000" dirty="0" smtClean="0"/>
              <a:t> </a:t>
            </a:r>
            <a:r>
              <a:rPr lang="sv-SE" sz="2000" dirty="0" smtClean="0"/>
              <a:t>2009 </a:t>
            </a:r>
            <a:r>
              <a:rPr lang="sv-SE" sz="2000" dirty="0" err="1" smtClean="0"/>
              <a:t>óta</a:t>
            </a:r>
            <a:endParaRPr lang="sv-SE" sz="2000" dirty="0" smtClean="0"/>
          </a:p>
          <a:p>
            <a:pPr eaLnBrk="1" hangingPunct="1"/>
            <a:r>
              <a:rPr lang="sv-SE" sz="2000" dirty="0" smtClean="0"/>
              <a:t>K</a:t>
            </a:r>
            <a:r>
              <a:rPr lang="hu-HU" sz="2000" dirty="0" smtClean="0"/>
              <a:t>özgyűlés</a:t>
            </a:r>
            <a:r>
              <a:rPr lang="sv-SE" sz="2000" dirty="0" smtClean="0"/>
              <a:t> </a:t>
            </a:r>
            <a:r>
              <a:rPr lang="hu-HU" sz="2000" dirty="0" smtClean="0"/>
              <a:t>2015</a:t>
            </a:r>
            <a:r>
              <a:rPr lang="hu-HU" sz="2000" dirty="0"/>
              <a:t>. június </a:t>
            </a:r>
            <a:r>
              <a:rPr lang="hu-HU" sz="2000" dirty="0" smtClean="0"/>
              <a:t>24</a:t>
            </a:r>
            <a:r>
              <a:rPr lang="sv-SE" sz="2000" dirty="0" smtClean="0"/>
              <a:t> </a:t>
            </a:r>
            <a:r>
              <a:rPr lang="hu-HU" sz="2000" dirty="0" smtClean="0"/>
              <a:t>–</a:t>
            </a:r>
            <a:r>
              <a:rPr lang="sv-SE" sz="2000" dirty="0" smtClean="0"/>
              <a:t> </a:t>
            </a:r>
            <a:r>
              <a:rPr lang="hu-HU" sz="2000" dirty="0" smtClean="0"/>
              <a:t>25</a:t>
            </a:r>
            <a:r>
              <a:rPr lang="sv-SE" sz="2000" dirty="0" smtClean="0"/>
              <a:t> </a:t>
            </a:r>
            <a:r>
              <a:rPr lang="hu-HU" sz="2000" dirty="0" smtClean="0"/>
              <a:t>Budapesten</a:t>
            </a:r>
            <a:r>
              <a:rPr lang="sv-SE" sz="2000" dirty="0"/>
              <a:t>. "</a:t>
            </a:r>
            <a:r>
              <a:rPr lang="sv-SE" sz="2000" i="1" dirty="0" err="1"/>
              <a:t>Amit</a:t>
            </a:r>
            <a:r>
              <a:rPr lang="sv-SE" sz="2000" i="1" dirty="0"/>
              <a:t> </a:t>
            </a:r>
            <a:r>
              <a:rPr lang="sv-SE" sz="2000" i="1" dirty="0" err="1"/>
              <a:t>Isten</a:t>
            </a:r>
            <a:r>
              <a:rPr lang="sv-SE" sz="2000" i="1" dirty="0"/>
              <a:t> </a:t>
            </a:r>
            <a:r>
              <a:rPr lang="sv-SE" sz="2000" i="1" dirty="0" err="1"/>
              <a:t>egybeszerkesztett</a:t>
            </a:r>
            <a:r>
              <a:rPr lang="sv-SE" sz="2000" i="1" dirty="0"/>
              <a:t>, </a:t>
            </a:r>
            <a:r>
              <a:rPr lang="sv-SE" sz="2000" i="1" dirty="0" err="1"/>
              <a:t>azt</a:t>
            </a:r>
            <a:r>
              <a:rPr lang="sv-SE" sz="2000" i="1" dirty="0"/>
              <a:t> </a:t>
            </a:r>
            <a:r>
              <a:rPr lang="sv-SE" sz="2000" i="1" dirty="0" err="1"/>
              <a:t>Trianon</a:t>
            </a:r>
            <a:r>
              <a:rPr lang="sv-SE" sz="2000" i="1" dirty="0"/>
              <a:t> </a:t>
            </a:r>
            <a:r>
              <a:rPr lang="sv-SE" sz="2000" i="1" dirty="0" err="1"/>
              <a:t>és</a:t>
            </a:r>
            <a:r>
              <a:rPr lang="sv-SE" sz="2000" i="1" dirty="0"/>
              <a:t> a </a:t>
            </a:r>
            <a:r>
              <a:rPr lang="sv-SE" sz="2000" i="1" dirty="0" err="1"/>
              <a:t>kommunizmus</a:t>
            </a:r>
            <a:r>
              <a:rPr lang="sv-SE" sz="2000" i="1" dirty="0"/>
              <a:t> </a:t>
            </a:r>
            <a:r>
              <a:rPr lang="sv-SE" sz="2000" i="1" dirty="0" err="1"/>
              <a:t>szét</a:t>
            </a:r>
            <a:r>
              <a:rPr lang="sv-SE" sz="2000" i="1" dirty="0"/>
              <a:t> </a:t>
            </a:r>
            <a:r>
              <a:rPr lang="sv-SE" sz="2000" i="1" dirty="0" err="1"/>
              <a:t>nem</a:t>
            </a:r>
            <a:r>
              <a:rPr lang="sv-SE" sz="2000" i="1" dirty="0"/>
              <a:t> </a:t>
            </a:r>
            <a:r>
              <a:rPr lang="sv-SE" sz="2000" i="1" dirty="0" err="1"/>
              <a:t>szakíthatja</a:t>
            </a:r>
            <a:r>
              <a:rPr lang="sv-SE" sz="2000" dirty="0"/>
              <a:t>" - </a:t>
            </a:r>
            <a:r>
              <a:rPr lang="sv-SE" sz="2000" dirty="0" err="1"/>
              <a:t>jelentette</a:t>
            </a:r>
            <a:r>
              <a:rPr lang="sv-SE" sz="2000" dirty="0"/>
              <a:t> </a:t>
            </a:r>
            <a:r>
              <a:rPr lang="sv-SE" sz="2000" dirty="0" err="1"/>
              <a:t>ki</a:t>
            </a:r>
            <a:r>
              <a:rPr lang="sv-SE" sz="2000" dirty="0"/>
              <a:t> </a:t>
            </a:r>
            <a:r>
              <a:rPr lang="sv-SE" sz="2000" dirty="0" smtClean="0"/>
              <a:t>Orbán </a:t>
            </a:r>
            <a:r>
              <a:rPr lang="sv-SE" sz="2000" dirty="0"/>
              <a:t>Viktor </a:t>
            </a:r>
            <a:r>
              <a:rPr lang="sv-SE" sz="2000" dirty="0" err="1" smtClean="0"/>
              <a:t>miniszterelnök</a:t>
            </a:r>
            <a:r>
              <a:rPr lang="sv-SE" sz="2000" dirty="0" smtClean="0"/>
              <a:t>. </a:t>
            </a:r>
            <a:r>
              <a:rPr lang="sv-SE" sz="2000" dirty="0" err="1" smtClean="0"/>
              <a:t>Hafenscher</a:t>
            </a:r>
            <a:r>
              <a:rPr lang="sv-SE" sz="2000" dirty="0" smtClean="0"/>
              <a:t> </a:t>
            </a:r>
            <a:r>
              <a:rPr lang="sv-SE" sz="2000" dirty="0"/>
              <a:t>Károly, a </a:t>
            </a:r>
            <a:r>
              <a:rPr lang="sv-SE" sz="2000" dirty="0" err="1"/>
              <a:t>Reformációi</a:t>
            </a:r>
            <a:r>
              <a:rPr lang="sv-SE" sz="2000" dirty="0"/>
              <a:t> </a:t>
            </a:r>
            <a:r>
              <a:rPr lang="sv-SE" sz="2000" dirty="0" err="1"/>
              <a:t>Emlékbizottság</a:t>
            </a:r>
            <a:r>
              <a:rPr lang="sv-SE" sz="2000" dirty="0"/>
              <a:t> </a:t>
            </a:r>
            <a:r>
              <a:rPr lang="sv-SE" sz="2000" dirty="0" err="1"/>
              <a:t>miniszteri</a:t>
            </a:r>
            <a:r>
              <a:rPr lang="sv-SE" sz="2000" dirty="0"/>
              <a:t> </a:t>
            </a:r>
            <a:r>
              <a:rPr lang="sv-SE" sz="2000" dirty="0" err="1" smtClean="0"/>
              <a:t>biztosa</a:t>
            </a:r>
            <a:r>
              <a:rPr lang="sv-SE" sz="2000" dirty="0" smtClean="0"/>
              <a:t> is </a:t>
            </a:r>
            <a:r>
              <a:rPr lang="sv-SE" sz="2000" dirty="0" err="1" smtClean="0"/>
              <a:t>részt</a:t>
            </a:r>
            <a:r>
              <a:rPr lang="sv-SE" sz="2000" dirty="0" smtClean="0"/>
              <a:t> vett </a:t>
            </a:r>
            <a:r>
              <a:rPr lang="sv-SE" sz="2000" dirty="0"/>
              <a:t>a</a:t>
            </a:r>
            <a:r>
              <a:rPr lang="sv-SE" sz="2000" dirty="0" smtClean="0"/>
              <a:t> </a:t>
            </a:r>
            <a:r>
              <a:rPr lang="sv-SE" sz="2000" dirty="0" err="1" smtClean="0"/>
              <a:t>megnyitó</a:t>
            </a:r>
            <a:r>
              <a:rPr lang="sv-SE" sz="2000" dirty="0" smtClean="0"/>
              <a:t> </a:t>
            </a:r>
            <a:r>
              <a:rPr lang="sv-SE" sz="2000" dirty="0" err="1" smtClean="0"/>
              <a:t>istentiszteleten</a:t>
            </a:r>
            <a:r>
              <a:rPr lang="sv-SE" sz="2000" dirty="0" smtClean="0"/>
              <a:t>. </a:t>
            </a:r>
            <a:br>
              <a:rPr lang="sv-SE" sz="2000" dirty="0" smtClean="0"/>
            </a:br>
            <a:endParaRPr lang="sv-SE" sz="20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4823"/>
            <a:ext cx="100647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96952"/>
            <a:ext cx="5474466" cy="365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www.kormany.hu/download/e/53/60000/tn960c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2664296" cy="177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ormany.hu/download/4/63/60000/tn960c7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939" y="4877881"/>
            <a:ext cx="2643925" cy="175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35</a:t>
            </a:fld>
            <a:endParaRPr lang="sv-SE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6596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3848" y="398383"/>
            <a:ext cx="7139136" cy="1143000"/>
          </a:xfrm>
        </p:spPr>
        <p:txBody>
          <a:bodyPr/>
          <a:lstStyle/>
          <a:p>
            <a:r>
              <a:rPr lang="sv-SE" sz="2800" dirty="0" err="1"/>
              <a:t>Bogárdi</a:t>
            </a:r>
            <a:r>
              <a:rPr lang="sv-SE" sz="2800" dirty="0"/>
              <a:t> Szabó </a:t>
            </a:r>
            <a:r>
              <a:rPr lang="sv-SE" sz="2800" dirty="0" smtClean="0"/>
              <a:t>István </a:t>
            </a:r>
            <a:r>
              <a:rPr lang="sv-SE" sz="2800" dirty="0" err="1" smtClean="0"/>
              <a:t>püspök</a:t>
            </a: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800" dirty="0" smtClean="0"/>
              <a:t> a </a:t>
            </a:r>
            <a:r>
              <a:rPr lang="sv-SE" sz="2800" dirty="0" err="1" smtClean="0"/>
              <a:t>Zsinat</a:t>
            </a:r>
            <a:r>
              <a:rPr lang="sv-SE" sz="2800" dirty="0" smtClean="0"/>
              <a:t> </a:t>
            </a:r>
            <a:r>
              <a:rPr lang="sv-SE" sz="2800" dirty="0" err="1" smtClean="0"/>
              <a:t>lelkészi</a:t>
            </a:r>
            <a:r>
              <a:rPr lang="sv-SE" sz="2800" dirty="0" smtClean="0"/>
              <a:t> </a:t>
            </a:r>
            <a:r>
              <a:rPr lang="sv-SE" sz="2800" dirty="0" err="1" smtClean="0"/>
              <a:t>elnöke</a:t>
            </a:r>
            <a:r>
              <a:rPr lang="sv-SE" sz="2800" dirty="0" smtClean="0"/>
              <a:t> </a:t>
            </a:r>
            <a:endParaRPr lang="sv-SE" sz="2800" b="1" dirty="0"/>
          </a:p>
        </p:txBody>
      </p:sp>
      <p:pic>
        <p:nvPicPr>
          <p:cNvPr id="5" name="Bild 1" descr="cid:image001.png@01D073C3.8133FFB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662" y="2492896"/>
            <a:ext cx="3384376" cy="21213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latshållare för text 3"/>
          <p:cNvSpPr txBox="1">
            <a:spLocks/>
          </p:cNvSpPr>
          <p:nvPr/>
        </p:nvSpPr>
        <p:spPr bwMode="auto">
          <a:xfrm>
            <a:off x="191514" y="2420888"/>
            <a:ext cx="3963128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r>
              <a:rPr lang="sv-SE" sz="1600" b="1" dirty="0" smtClean="0"/>
              <a:t>1993-as el</a:t>
            </a:r>
            <a:r>
              <a:rPr lang="hu-HU" sz="1600" b="1" dirty="0" smtClean="0"/>
              <a:t>ő</a:t>
            </a:r>
            <a:r>
              <a:rPr lang="sv-SE" sz="1600" b="1" dirty="0" err="1" smtClean="0"/>
              <a:t>adását</a:t>
            </a:r>
            <a:r>
              <a:rPr lang="sv-SE" sz="1600" b="1" dirty="0" smtClean="0"/>
              <a:t> </a:t>
            </a:r>
            <a:r>
              <a:rPr lang="hu-HU" sz="1600" b="1" dirty="0" smtClean="0"/>
              <a:t>”</a:t>
            </a:r>
            <a:r>
              <a:rPr lang="hu-HU" sz="1600" b="1" dirty="0"/>
              <a:t>Teológiai hatások az 1948 utáni </a:t>
            </a:r>
            <a:r>
              <a:rPr lang="hu-HU" sz="1600" b="1" dirty="0" smtClean="0"/>
              <a:t>magyar </a:t>
            </a:r>
            <a:r>
              <a:rPr lang="hu-HU" sz="1600" b="1" dirty="0"/>
              <a:t>nyelvű </a:t>
            </a:r>
            <a:r>
              <a:rPr lang="hu-HU" sz="1600" b="1" dirty="0" smtClean="0"/>
              <a:t>íge</a:t>
            </a:r>
            <a:r>
              <a:rPr lang="sv-SE" sz="1600" b="1" dirty="0" smtClean="0"/>
              <a:t>-</a:t>
            </a:r>
            <a:r>
              <a:rPr lang="hu-HU" sz="1600" b="1" dirty="0" smtClean="0"/>
              <a:t>hirdetésben</a:t>
            </a:r>
            <a:r>
              <a:rPr lang="hu-HU" sz="1600" b="1" dirty="0"/>
              <a:t>” </a:t>
            </a:r>
            <a:r>
              <a:rPr lang="sv-SE" sz="1600" b="1" dirty="0" smtClean="0"/>
              <a:t> a </a:t>
            </a:r>
            <a:r>
              <a:rPr lang="sv-SE" sz="1600" b="1" dirty="0" err="1" smtClean="0"/>
              <a:t>honlapunkon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közöltük</a:t>
            </a:r>
            <a:r>
              <a:rPr lang="sv-SE" sz="1600" b="1" dirty="0" smtClean="0"/>
              <a:t/>
            </a:r>
            <a:br>
              <a:rPr lang="sv-SE" sz="1600" b="1" dirty="0" smtClean="0"/>
            </a:br>
            <a:r>
              <a:rPr lang="sv-SE" sz="1200" b="1" dirty="0">
                <a:hlinkClick r:id="rId3"/>
              </a:rPr>
              <a:t>http://nyemrlsz.newlights.info/images/pdf/olvasnivalo/1993_BogardiSzaboIstvan_Teol_hatasok.pdf</a:t>
            </a:r>
            <a:r>
              <a:rPr lang="sv-SE" sz="1200" b="1" dirty="0"/>
              <a:t> </a:t>
            </a:r>
            <a:endParaRPr lang="sv-SE" sz="1600" b="1" dirty="0"/>
          </a:p>
          <a:p>
            <a:endParaRPr lang="sv-SE" sz="1600" b="1" dirty="0"/>
          </a:p>
        </p:txBody>
      </p:sp>
      <p:pic>
        <p:nvPicPr>
          <p:cNvPr id="10" name="Picture 2" descr="http://www.reformatus.hu/data/media/galeria/egyhazunk-tortenete/thumbs/mre_cimer_szines.jpg.500x500_q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7796" y="218460"/>
            <a:ext cx="1108822" cy="143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5179"/>
            <a:ext cx="100647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4851" y="2420888"/>
            <a:ext cx="4824434" cy="3618325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4023038" y="1669610"/>
            <a:ext cx="4797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b="1" dirty="0" smtClean="0"/>
              <a:t>Tisztelgőlátogatás</a:t>
            </a:r>
            <a:r>
              <a:rPr lang="sv-SE" sz="1400" b="1" dirty="0" smtClean="0"/>
              <a:t> Budapest</a:t>
            </a:r>
            <a:r>
              <a:rPr lang="hu-HU" sz="1400" b="1" dirty="0" smtClean="0"/>
              <a:t> 2015</a:t>
            </a:r>
            <a:r>
              <a:rPr lang="hu-HU" sz="1400" b="1" dirty="0"/>
              <a:t>. május 11.</a:t>
            </a:r>
            <a:endParaRPr lang="sv-SE" sz="1400" b="1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36</a:t>
            </a:fld>
            <a:endParaRPr lang="hu-HU"/>
          </a:p>
        </p:txBody>
      </p:sp>
      <p:sp>
        <p:nvSpPr>
          <p:cNvPr id="12" name="Platshållare för sidfo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055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1143000"/>
          </a:xfrm>
        </p:spPr>
        <p:txBody>
          <a:bodyPr/>
          <a:lstStyle/>
          <a:p>
            <a:r>
              <a:rPr lang="sv-SE" sz="3600" dirty="0" smtClean="0"/>
              <a:t>A GK 2009-es ”</a:t>
            </a:r>
            <a:r>
              <a:rPr lang="sv-SE" sz="3600" dirty="0" err="1" smtClean="0"/>
              <a:t>egységteremtése</a:t>
            </a:r>
            <a:r>
              <a:rPr lang="sv-SE" dirty="0" smtClean="0"/>
              <a:t>” </a:t>
            </a: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842493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6021288"/>
            <a:ext cx="56102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581128"/>
            <a:ext cx="7937600" cy="153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ktangel 7"/>
          <p:cNvSpPr/>
          <p:nvPr/>
        </p:nvSpPr>
        <p:spPr>
          <a:xfrm>
            <a:off x="323528" y="1628800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000" dirty="0" smtClean="0"/>
              <a:t>„</a:t>
            </a:r>
            <a:r>
              <a:rPr lang="sv-SE" sz="2000" dirty="0" err="1" smtClean="0"/>
              <a:t>Amit</a:t>
            </a:r>
            <a:r>
              <a:rPr lang="sv-SE" sz="2000" dirty="0" smtClean="0"/>
              <a:t> </a:t>
            </a:r>
            <a:r>
              <a:rPr lang="sv-SE" sz="2000" dirty="0" err="1" smtClean="0"/>
              <a:t>Isten</a:t>
            </a:r>
            <a:r>
              <a:rPr lang="sv-SE" sz="2000" dirty="0" smtClean="0"/>
              <a:t> </a:t>
            </a:r>
            <a:r>
              <a:rPr lang="sv-SE" sz="2000" dirty="0" err="1" smtClean="0"/>
              <a:t>egybeszerkesztett</a:t>
            </a:r>
            <a:r>
              <a:rPr lang="sv-SE" sz="2000" dirty="0" smtClean="0"/>
              <a:t>, </a:t>
            </a:r>
            <a:r>
              <a:rPr lang="sv-SE" sz="2000" dirty="0" err="1" smtClean="0"/>
              <a:t>azt</a:t>
            </a:r>
            <a:r>
              <a:rPr lang="sv-SE" sz="2000" dirty="0" smtClean="0"/>
              <a:t> </a:t>
            </a:r>
            <a:br>
              <a:rPr lang="sv-SE" sz="2000" dirty="0" smtClean="0"/>
            </a:br>
            <a:r>
              <a:rPr lang="sv-SE" sz="2000" dirty="0" err="1" smtClean="0"/>
              <a:t>Trianon</a:t>
            </a:r>
            <a:r>
              <a:rPr lang="sv-SE" sz="2000" dirty="0" smtClean="0"/>
              <a:t> és a </a:t>
            </a:r>
            <a:r>
              <a:rPr lang="sv-SE" sz="2000" dirty="0" err="1" smtClean="0"/>
              <a:t>kommunizmus</a:t>
            </a:r>
            <a:r>
              <a:rPr lang="sv-SE" sz="2000" dirty="0" smtClean="0"/>
              <a:t> </a:t>
            </a:r>
            <a:r>
              <a:rPr lang="sv-SE" sz="2000" dirty="0" err="1" smtClean="0"/>
              <a:t>szét</a:t>
            </a:r>
            <a:r>
              <a:rPr lang="sv-SE" sz="2000" dirty="0" smtClean="0"/>
              <a:t> </a:t>
            </a:r>
            <a:r>
              <a:rPr lang="sv-SE" sz="2000" dirty="0" err="1" smtClean="0"/>
              <a:t>nem</a:t>
            </a:r>
            <a:r>
              <a:rPr lang="sv-SE" sz="2000" dirty="0" smtClean="0"/>
              <a:t> </a:t>
            </a:r>
            <a:r>
              <a:rPr lang="sv-SE" sz="2000" dirty="0" err="1" smtClean="0"/>
              <a:t>szakíthatja</a:t>
            </a:r>
            <a:r>
              <a:rPr lang="sv-SE" sz="2000" dirty="0" smtClean="0"/>
              <a:t>”</a:t>
            </a:r>
            <a:endParaRPr lang="sv-SE" sz="2000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116632"/>
            <a:ext cx="1152128" cy="203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ktangel 12"/>
          <p:cNvSpPr/>
          <p:nvPr/>
        </p:nvSpPr>
        <p:spPr>
          <a:xfrm>
            <a:off x="7524328" y="2204864"/>
            <a:ext cx="1428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2015-06-25 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37</a:t>
            </a:fld>
            <a:endParaRPr lang="sv-SE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1592" y="260648"/>
            <a:ext cx="3672408" cy="213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7929"/>
            <a:ext cx="5724128" cy="330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886" y="3645024"/>
            <a:ext cx="861422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93095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38</a:t>
            </a:fld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69088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509120"/>
            <a:ext cx="7848872" cy="149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39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843808" y="2492896"/>
            <a:ext cx="3816424" cy="1143000"/>
          </a:xfrm>
        </p:spPr>
        <p:txBody>
          <a:bodyPr/>
          <a:lstStyle/>
          <a:p>
            <a:r>
              <a:rPr lang="sv-SE" sz="3200" b="1" dirty="0" err="1" smtClean="0">
                <a:solidFill>
                  <a:srgbClr val="FF0000"/>
                </a:solidFill>
              </a:rPr>
              <a:t>Gratulálunk</a:t>
            </a:r>
            <a:r>
              <a:rPr lang="sv-SE" sz="3200" b="1" dirty="0" smtClean="0">
                <a:solidFill>
                  <a:srgbClr val="FF0000"/>
                </a:solidFill>
              </a:rPr>
              <a:t>!</a:t>
            </a:r>
            <a:endParaRPr lang="sv-SE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70456" y="1565198"/>
            <a:ext cx="1003087" cy="9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4</a:t>
            </a:fld>
            <a:endParaRPr lang="hu-HU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1347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1143000"/>
          </a:xfrm>
        </p:spPr>
        <p:txBody>
          <a:bodyPr/>
          <a:lstStyle/>
          <a:p>
            <a:r>
              <a:rPr lang="sv-SE" sz="2800" b="1" dirty="0" err="1" smtClean="0"/>
              <a:t>Ösztöndíjas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lelkészek</a:t>
            </a:r>
            <a:r>
              <a:rPr lang="sv-SE" sz="2800" b="1" dirty="0" smtClean="0"/>
              <a:t> a </a:t>
            </a:r>
            <a:r>
              <a:rPr lang="sv-SE" sz="2800" b="1" dirty="0" err="1" smtClean="0"/>
              <a:t>szórványba</a:t>
            </a:r>
            <a:endParaRPr lang="sv-SE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0878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526" y="3429000"/>
            <a:ext cx="852094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81128"/>
            <a:ext cx="6696744" cy="203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1124744"/>
            <a:ext cx="685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1772816"/>
            <a:ext cx="285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88640"/>
            <a:ext cx="2603549" cy="111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45224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40</a:t>
            </a:fld>
            <a:endParaRPr lang="sv-SE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81475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744" y="2538292"/>
            <a:ext cx="8194512" cy="178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0322" y="5589240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41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b="1" dirty="0" smtClean="0"/>
              <a:t>NyEMRLSz </a:t>
            </a:r>
            <a:r>
              <a:rPr lang="sv-SE" sz="2400" b="1" dirty="0" err="1" smtClean="0"/>
              <a:t>Adatlap</a:t>
            </a:r>
            <a:r>
              <a:rPr lang="sv-SE" sz="2400" b="1" dirty="0" smtClean="0"/>
              <a:t> </a:t>
            </a:r>
            <a:br>
              <a:rPr lang="sv-SE" sz="2400" b="1" dirty="0" smtClean="0"/>
            </a:br>
            <a:r>
              <a:rPr lang="sv-SE" sz="2400" b="1" dirty="0" smtClean="0"/>
              <a:t>GK –MRE </a:t>
            </a:r>
            <a:r>
              <a:rPr lang="sv-SE" sz="2400" b="1" dirty="0" err="1" smtClean="0"/>
              <a:t>Szórványfelmérés</a:t>
            </a:r>
            <a:r>
              <a:rPr lang="sv-SE" sz="2400" b="1" dirty="0" smtClean="0"/>
              <a:t> 2018</a:t>
            </a:r>
            <a:endParaRPr lang="sv-SE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3744416" cy="492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844824"/>
            <a:ext cx="3407117" cy="464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4653" y="2564904"/>
            <a:ext cx="3229347" cy="412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96752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42</a:t>
            </a:fld>
            <a:endParaRPr lang="sv-SE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11144" cy="792088"/>
          </a:xfrm>
        </p:spPr>
        <p:txBody>
          <a:bodyPr/>
          <a:lstStyle/>
          <a:p>
            <a:r>
              <a:rPr lang="sv-SE" sz="3200" dirty="0" smtClean="0"/>
              <a:t>A Johannita </a:t>
            </a:r>
            <a:r>
              <a:rPr lang="sv-SE" sz="3200" dirty="0" err="1" smtClean="0"/>
              <a:t>rend</a:t>
            </a:r>
            <a:r>
              <a:rPr lang="sv-SE" sz="3200" dirty="0" smtClean="0"/>
              <a:t> </a:t>
            </a:r>
            <a:r>
              <a:rPr lang="sv-SE" sz="3200" dirty="0" err="1" smtClean="0"/>
              <a:t>lovagi</a:t>
            </a:r>
            <a:r>
              <a:rPr lang="sv-SE" sz="3200" dirty="0" smtClean="0"/>
              <a:t> </a:t>
            </a:r>
            <a:r>
              <a:rPr lang="sv-SE" sz="3200" dirty="0" err="1" smtClean="0"/>
              <a:t>napja</a:t>
            </a:r>
            <a:r>
              <a:rPr lang="sv-SE" sz="3200" dirty="0" smtClean="0"/>
              <a:t> 2018</a:t>
            </a:r>
            <a:br>
              <a:rPr lang="sv-SE" sz="3200" dirty="0" smtClean="0"/>
            </a:br>
            <a:r>
              <a:rPr lang="sv-SE" sz="3200" dirty="0" smtClean="0"/>
              <a:t> </a:t>
            </a:r>
            <a:r>
              <a:rPr lang="sv-SE" sz="3200" dirty="0" err="1" smtClean="0"/>
              <a:t>Balatonfüred</a:t>
            </a:r>
            <a:r>
              <a:rPr lang="sv-SE" sz="3200" dirty="0" smtClean="0"/>
              <a:t> </a:t>
            </a:r>
            <a:r>
              <a:rPr lang="sv-SE" sz="3200" dirty="0" err="1" smtClean="0"/>
              <a:t>május</a:t>
            </a:r>
            <a:r>
              <a:rPr lang="sv-SE" sz="3200" dirty="0" smtClean="0"/>
              <a:t> 12</a:t>
            </a:r>
            <a:endParaRPr lang="sv-SE" sz="3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00647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G:\NyEMRLSz\NyEMRLSz-képek\2018\Johannita-Bfüred\Csoportké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1952" y="1340768"/>
            <a:ext cx="6960096" cy="5220072"/>
          </a:xfrm>
          <a:prstGeom prst="rect">
            <a:avLst/>
          </a:prstGeom>
          <a:noFill/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43</a:t>
            </a:fld>
            <a:endParaRPr lang="hu-HU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375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23528" y="1767790"/>
            <a:ext cx="7920880" cy="280831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25 </a:t>
            </a:r>
            <a:r>
              <a:rPr lang="en-US" sz="3200" b="1" dirty="0" err="1">
                <a:solidFill>
                  <a:srgbClr val="FF0000"/>
                </a:solidFill>
              </a:rPr>
              <a:t>éves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megemlékezés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/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dirty="0" err="1" smtClean="0"/>
              <a:t>Szabadulás</a:t>
            </a:r>
            <a:r>
              <a:rPr lang="en-US" sz="3200" dirty="0" smtClean="0"/>
              <a:t> </a:t>
            </a:r>
            <a:r>
              <a:rPr lang="en-US" sz="3200" dirty="0" err="1"/>
              <a:t>az</a:t>
            </a:r>
            <a:r>
              <a:rPr lang="en-US" sz="3200" dirty="0"/>
              <a:t> </a:t>
            </a:r>
            <a:r>
              <a:rPr lang="en-US" sz="3200" dirty="0" err="1"/>
              <a:t>Egyház</a:t>
            </a:r>
            <a:r>
              <a:rPr lang="en-US" sz="3200" dirty="0"/>
              <a:t> „</a:t>
            </a:r>
            <a:r>
              <a:rPr lang="en-US" sz="3200" dirty="0" err="1"/>
              <a:t>babiloni</a:t>
            </a:r>
            <a:r>
              <a:rPr lang="en-US" sz="3200" dirty="0"/>
              <a:t> </a:t>
            </a:r>
            <a:r>
              <a:rPr lang="en-US" sz="3200" dirty="0" err="1"/>
              <a:t>fogságából</a:t>
            </a:r>
            <a:r>
              <a:rPr lang="en-US" sz="3200" dirty="0"/>
              <a:t>” </a:t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1800" b="1" dirty="0" smtClean="0"/>
              <a:t>a </a:t>
            </a:r>
            <a:r>
              <a:rPr lang="en-US" sz="1800" b="1" dirty="0" err="1" smtClean="0"/>
              <a:t>Nyugateurópai</a:t>
            </a:r>
            <a:r>
              <a:rPr lang="en-US" sz="1800" b="1" dirty="0" smtClean="0"/>
              <a:t> Magyar </a:t>
            </a:r>
            <a:r>
              <a:rPr lang="en-US" sz="1800" b="1" dirty="0" err="1"/>
              <a:t>Református</a:t>
            </a:r>
            <a:r>
              <a:rPr lang="en-US" sz="1800" b="1" dirty="0"/>
              <a:t> </a:t>
            </a:r>
            <a:r>
              <a:rPr lang="en-US" sz="1800" b="1" dirty="0" err="1" smtClean="0"/>
              <a:t>Szórvány</a:t>
            </a:r>
            <a:r>
              <a:rPr lang="en-US" sz="1800" b="1" dirty="0"/>
              <a:t> </a:t>
            </a:r>
            <a:r>
              <a:rPr lang="en-US" sz="1800" b="1" dirty="0" smtClean="0"/>
              <a:t>(NyEMRLSz) </a:t>
            </a:r>
            <a:r>
              <a:rPr lang="en-US" sz="1800" b="1" dirty="0" err="1" smtClean="0"/>
              <a:t>távlatából</a:t>
            </a:r>
            <a:r>
              <a:rPr lang="en-US" sz="1800" b="1" dirty="0" smtClean="0"/>
              <a:t> </a:t>
            </a:r>
            <a:endParaRPr lang="sv-SE" sz="2400" b="1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31640" y="4725144"/>
            <a:ext cx="6400800" cy="648072"/>
          </a:xfrm>
        </p:spPr>
        <p:txBody>
          <a:bodyPr>
            <a:normAutofit fontScale="40000" lnSpcReduction="20000"/>
          </a:bodyPr>
          <a:lstStyle/>
          <a:p>
            <a:r>
              <a:rPr lang="en-US" sz="4500" b="1" dirty="0" err="1" smtClean="0"/>
              <a:t>Nagyvárad</a:t>
            </a:r>
            <a:r>
              <a:rPr lang="en-US" sz="4500" b="1" dirty="0" smtClean="0"/>
              <a:t> 2015. </a:t>
            </a:r>
            <a:r>
              <a:rPr lang="en-US" sz="4500" b="1" dirty="0" err="1" smtClean="0"/>
              <a:t>május</a:t>
            </a:r>
            <a:r>
              <a:rPr lang="en-US" sz="4500" b="1" dirty="0" smtClean="0"/>
              <a:t> 30</a:t>
            </a:r>
            <a:r>
              <a:rPr lang="en-US" sz="4500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u-HU" dirty="0"/>
              <a:t>Dr Békássy N Albert, </a:t>
            </a:r>
            <a:r>
              <a:rPr lang="sv-SE" dirty="0" err="1" smtClean="0"/>
              <a:t>világi</a:t>
            </a:r>
            <a:r>
              <a:rPr lang="sv-SE" dirty="0" smtClean="0"/>
              <a:t> </a:t>
            </a:r>
            <a:r>
              <a:rPr lang="sv-SE" dirty="0" err="1" smtClean="0"/>
              <a:t>elnök</a:t>
            </a:r>
            <a:r>
              <a:rPr lang="sv-SE" dirty="0" smtClean="0"/>
              <a:t>, </a:t>
            </a:r>
            <a:br>
              <a:rPr lang="sv-SE" dirty="0" smtClean="0"/>
            </a:br>
            <a:r>
              <a:rPr lang="hu-HU" dirty="0" smtClean="0"/>
              <a:t>MSc</a:t>
            </a:r>
            <a:r>
              <a:rPr lang="hu-HU" dirty="0"/>
              <a:t>, MRSMed, gyermekonkológus emerit. egyet. tanár</a:t>
            </a:r>
            <a:endParaRPr lang="sv-S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5360" y="414880"/>
            <a:ext cx="1219108" cy="119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626-22C3-41D8-96EE-6E4728800C35}" type="slidenum">
              <a:rPr lang="sv-SE" smtClean="0"/>
              <a:pPr/>
              <a:t>44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8872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596217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ktangel 4"/>
          <p:cNvSpPr/>
          <p:nvPr/>
        </p:nvSpPr>
        <p:spPr>
          <a:xfrm>
            <a:off x="899592" y="260648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000" b="1" dirty="0" err="1" smtClean="0">
                <a:latin typeface="+mn-lt"/>
              </a:rPr>
              <a:t>emlékkötet</a:t>
            </a:r>
            <a:r>
              <a:rPr lang="sv-SE" sz="2000" b="1" dirty="0" smtClean="0">
                <a:latin typeface="+mn-lt"/>
              </a:rPr>
              <a:t/>
            </a:r>
            <a:br>
              <a:rPr lang="sv-SE" sz="2000" b="1" dirty="0" smtClean="0">
                <a:latin typeface="+mn-lt"/>
              </a:rPr>
            </a:br>
            <a:r>
              <a:rPr lang="sv-SE" sz="2000" b="1" dirty="0" smtClean="0">
                <a:latin typeface="+mn-lt"/>
              </a:rPr>
              <a:t>a 2015-ös </a:t>
            </a:r>
            <a:r>
              <a:rPr lang="sv-SE" sz="2000" b="1" dirty="0" err="1" smtClean="0">
                <a:latin typeface="+mn-lt"/>
              </a:rPr>
              <a:t>Nagyváradi</a:t>
            </a:r>
            <a:r>
              <a:rPr lang="sv-SE" sz="2000" b="1" dirty="0" smtClean="0">
                <a:latin typeface="+mn-lt"/>
              </a:rPr>
              <a:t> </a:t>
            </a:r>
            <a:r>
              <a:rPr lang="sv-SE" sz="2000" b="1" dirty="0" err="1" smtClean="0">
                <a:latin typeface="+mn-lt"/>
              </a:rPr>
              <a:t>emlékkonferencia</a:t>
            </a:r>
            <a:r>
              <a:rPr lang="sv-SE" sz="2000" b="1" dirty="0" smtClean="0">
                <a:latin typeface="+mn-lt"/>
              </a:rPr>
              <a:t> </a:t>
            </a:r>
          </a:p>
          <a:p>
            <a:pPr algn="ctr"/>
            <a:r>
              <a:rPr lang="sv-SE" sz="2000" b="1" i="1" dirty="0" smtClean="0">
                <a:latin typeface="+mn-lt"/>
              </a:rPr>
              <a:t>S</a:t>
            </a:r>
            <a:r>
              <a:rPr lang="hu-HU" sz="2000" b="1" i="1" dirty="0" smtClean="0">
                <a:latin typeface="+mn-lt"/>
              </a:rPr>
              <a:t>zabadulás az Egyház babiloni fogságából </a:t>
            </a:r>
            <a:endParaRPr lang="sv-SE" sz="2000" b="1" dirty="0">
              <a:latin typeface="+mn-lt"/>
            </a:endParaRPr>
          </a:p>
        </p:txBody>
      </p:sp>
      <p:pic>
        <p:nvPicPr>
          <p:cNvPr id="6" name="Bildobjekt 5" descr="Nagyvárad2015Kon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005064"/>
            <a:ext cx="3924300" cy="2141220"/>
          </a:xfrm>
          <a:prstGeom prst="rect">
            <a:avLst/>
          </a:prstGeom>
        </p:spPr>
      </p:pic>
      <p:pic>
        <p:nvPicPr>
          <p:cNvPr id="7" name="Bildobjekt 6" descr="Nagyvárad2015-Kon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1412776"/>
            <a:ext cx="3352800" cy="4762500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467544" y="6093296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b="1" dirty="0" smtClean="0"/>
              <a:t>T</a:t>
            </a:r>
            <a:r>
              <a:rPr lang="hu-HU" sz="1600" b="1" dirty="0" smtClean="0"/>
              <a:t>ő</a:t>
            </a:r>
            <a:r>
              <a:rPr lang="sv-SE" sz="1600" b="1" dirty="0" err="1" smtClean="0"/>
              <a:t>kés</a:t>
            </a:r>
            <a:r>
              <a:rPr lang="sv-SE" sz="1600" b="1" dirty="0" smtClean="0"/>
              <a:t> László volt </a:t>
            </a:r>
            <a:r>
              <a:rPr lang="sv-SE" sz="1600" b="1" dirty="0" err="1" smtClean="0"/>
              <a:t>temesvári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református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lelkipásztort</a:t>
            </a:r>
            <a:r>
              <a:rPr lang="sv-SE" sz="1600" b="1" dirty="0" smtClean="0"/>
              <a:t>, </a:t>
            </a:r>
            <a:r>
              <a:rPr lang="sv-SE" sz="1600" b="1" dirty="0" err="1" smtClean="0"/>
              <a:t>az</a:t>
            </a:r>
            <a:r>
              <a:rPr lang="sv-SE" sz="1600" b="1" dirty="0" smtClean="0"/>
              <a:t> 1989-es </a:t>
            </a:r>
            <a:r>
              <a:rPr lang="sv-SE" sz="1600" b="1" dirty="0" err="1" smtClean="0"/>
              <a:t>népfelkelés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emblematikus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alakját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ekkor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választották</a:t>
            </a:r>
            <a:r>
              <a:rPr lang="sv-SE" sz="1600" b="1" dirty="0" smtClean="0"/>
              <a:t> a </a:t>
            </a:r>
            <a:r>
              <a:rPr lang="sv-SE" sz="1600" b="1" dirty="0" err="1" smtClean="0"/>
              <a:t>Királyhágó-mellék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püspökévé</a:t>
            </a:r>
            <a:r>
              <a:rPr lang="sv-SE" sz="1600" b="1" dirty="0" smtClean="0"/>
              <a:t> </a:t>
            </a:r>
            <a:endParaRPr lang="sv-SE" sz="1600" b="1" dirty="0"/>
          </a:p>
        </p:txBody>
      </p:sp>
      <p:sp>
        <p:nvSpPr>
          <p:cNvPr id="9" name="Rektangel 8"/>
          <p:cNvSpPr/>
          <p:nvPr/>
        </p:nvSpPr>
        <p:spPr>
          <a:xfrm rot="19595957">
            <a:off x="1028637" y="3136612"/>
            <a:ext cx="3874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200" b="1" dirty="0" smtClean="0">
                <a:solidFill>
                  <a:srgbClr val="FF0000"/>
                </a:solidFill>
              </a:rPr>
              <a:t>M E G J E L E N T 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endParaRPr lang="sv-SE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45</a:t>
            </a:fld>
            <a:endParaRPr lang="sv-SE"/>
          </a:p>
        </p:txBody>
      </p:sp>
      <p:sp>
        <p:nvSpPr>
          <p:cNvPr id="12" name="Platshållare för sidfo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sv-SE" sz="2400" b="1" dirty="0" smtClean="0"/>
              <a:t>A </a:t>
            </a:r>
            <a:r>
              <a:rPr lang="sv-SE" sz="2400" b="1" dirty="0" err="1" smtClean="0"/>
              <a:t>Horvátországi</a:t>
            </a:r>
            <a:r>
              <a:rPr lang="sv-SE" sz="2400" b="1" dirty="0" smtClean="0"/>
              <a:t> Református </a:t>
            </a:r>
            <a:r>
              <a:rPr lang="sv-SE" sz="2400" b="1" dirty="0" err="1" smtClean="0"/>
              <a:t>Keresztyén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Kálvini</a:t>
            </a:r>
            <a:r>
              <a:rPr lang="sv-SE" sz="2400" b="1" dirty="0" smtClean="0"/>
              <a:t> Egyház </a:t>
            </a:r>
            <a:br>
              <a:rPr lang="sv-SE" sz="2400" b="1" dirty="0" smtClean="0"/>
            </a:br>
            <a:r>
              <a:rPr lang="sv-SE" sz="2400" b="1" dirty="0" err="1" smtClean="0"/>
              <a:t>laskói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zsinata</a:t>
            </a:r>
            <a:r>
              <a:rPr lang="sv-SE" sz="2400" b="1" dirty="0" smtClean="0"/>
              <a:t> 2017- nov. 11.</a:t>
            </a:r>
            <a:br>
              <a:rPr lang="sv-SE" sz="2400" b="1" dirty="0" smtClean="0"/>
            </a:br>
            <a:endParaRPr lang="sv-SE" sz="2400" b="1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96752"/>
            <a:ext cx="418656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ktangel 7"/>
          <p:cNvSpPr/>
          <p:nvPr/>
        </p:nvSpPr>
        <p:spPr>
          <a:xfrm>
            <a:off x="755576" y="4005064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sv-SE" sz="2400" b="1" dirty="0" err="1" smtClean="0"/>
              <a:t>v.Szenn</a:t>
            </a:r>
            <a:r>
              <a:rPr lang="sv-SE" sz="2400" b="1" dirty="0" smtClean="0"/>
              <a:t> Péter </a:t>
            </a:r>
            <a:r>
              <a:rPr lang="sv-SE" sz="2400" b="1" dirty="0" err="1" smtClean="0"/>
              <a:t>Haraszti</a:t>
            </a:r>
            <a:r>
              <a:rPr lang="sv-SE" sz="2400" b="1" dirty="0" smtClean="0"/>
              <a:t> ref. </a:t>
            </a:r>
            <a:r>
              <a:rPr lang="sv-SE" sz="2400" b="1" dirty="0" err="1" smtClean="0"/>
              <a:t>lelkészét</a:t>
            </a:r>
            <a:r>
              <a:rPr lang="sv-SE" sz="2400" b="1" dirty="0" smtClean="0"/>
              <a:t> </a:t>
            </a:r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err="1" smtClean="0"/>
              <a:t>választotta</a:t>
            </a:r>
            <a:r>
              <a:rPr lang="sv-SE" b="1" dirty="0" smtClean="0"/>
              <a:t> </a:t>
            </a:r>
            <a:r>
              <a:rPr lang="sv-SE" b="1" dirty="0" err="1" smtClean="0"/>
              <a:t>meg</a:t>
            </a:r>
            <a:r>
              <a:rPr lang="sv-SE" b="1" dirty="0" smtClean="0"/>
              <a:t> a </a:t>
            </a:r>
            <a:r>
              <a:rPr lang="sv-SE" b="1" dirty="0" err="1" smtClean="0"/>
              <a:t>horvátországi</a:t>
            </a:r>
            <a:r>
              <a:rPr lang="sv-SE" b="1" dirty="0" smtClean="0"/>
              <a:t> ref. </a:t>
            </a:r>
            <a:r>
              <a:rPr lang="sv-SE" b="1" dirty="0" err="1" smtClean="0"/>
              <a:t>egyház</a:t>
            </a:r>
            <a:r>
              <a:rPr lang="sv-SE" b="1" dirty="0" smtClean="0"/>
              <a:t> </a:t>
            </a:r>
            <a:r>
              <a:rPr lang="sv-SE" b="1" dirty="0" err="1" smtClean="0"/>
              <a:t>püspökének</a:t>
            </a:r>
            <a:endParaRPr lang="sv-SE" b="1" dirty="0" smtClean="0"/>
          </a:p>
          <a:p>
            <a:pPr algn="ctr">
              <a:buNone/>
            </a:pPr>
            <a:endParaRPr lang="sv-SE" b="1" dirty="0" smtClean="0"/>
          </a:p>
          <a:p>
            <a:pPr algn="ctr">
              <a:buNone/>
            </a:pPr>
            <a:r>
              <a:rPr lang="sv-SE" b="1" dirty="0" err="1" smtClean="0"/>
              <a:t>Beiktatásán</a:t>
            </a:r>
            <a:r>
              <a:rPr lang="sv-SE" b="1" dirty="0" smtClean="0"/>
              <a:t> 2018-01-19. HARASZTI ref. </a:t>
            </a:r>
            <a:r>
              <a:rPr lang="sv-SE" b="1" dirty="0" err="1" smtClean="0"/>
              <a:t>templomában</a:t>
            </a:r>
            <a:endParaRPr lang="sv-SE" b="1" dirty="0" smtClean="0"/>
          </a:p>
          <a:p>
            <a:pPr algn="ctr">
              <a:buNone/>
            </a:pPr>
            <a:r>
              <a:rPr lang="sv-SE" b="1" dirty="0" smtClean="0"/>
              <a:t>Nt Éles György </a:t>
            </a:r>
            <a:r>
              <a:rPr lang="sv-SE" b="1" dirty="0" err="1" smtClean="0"/>
              <a:t>adta</a:t>
            </a:r>
            <a:r>
              <a:rPr lang="sv-SE" b="1" dirty="0" smtClean="0"/>
              <a:t> </a:t>
            </a:r>
            <a:r>
              <a:rPr lang="sv-SE" b="1" dirty="0" err="1" smtClean="0"/>
              <a:t>át</a:t>
            </a:r>
            <a:r>
              <a:rPr lang="sv-SE" b="1" dirty="0" smtClean="0"/>
              <a:t> </a:t>
            </a:r>
            <a:r>
              <a:rPr lang="sv-SE" b="1" dirty="0" err="1" smtClean="0"/>
              <a:t>Szolgálatunk</a:t>
            </a:r>
            <a:r>
              <a:rPr lang="sv-SE" b="1" dirty="0" smtClean="0"/>
              <a:t> </a:t>
            </a:r>
            <a:r>
              <a:rPr lang="sv-SE" b="1" dirty="0" err="1" smtClean="0"/>
              <a:t>áldáskívánását</a:t>
            </a:r>
            <a:endParaRPr lang="sv-S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0322" y="5589240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46</a:t>
            </a:fld>
            <a:endParaRPr lang="sv-SE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4293096"/>
            <a:ext cx="8640960" cy="2160240"/>
          </a:xfrm>
        </p:spPr>
        <p:txBody>
          <a:bodyPr/>
          <a:lstStyle/>
          <a:p>
            <a:pPr>
              <a:buNone/>
            </a:pPr>
            <a:r>
              <a:rPr lang="hu-HU" sz="2000" dirty="0" smtClean="0">
                <a:ea typeface="Calibri"/>
              </a:rPr>
              <a:t>A vallási türelmetlenség és a szakadatlan </a:t>
            </a:r>
            <a:r>
              <a:rPr lang="sv-SE" sz="2000" dirty="0" smtClean="0">
                <a:ea typeface="Calibri"/>
              </a:rPr>
              <a:t>k</a:t>
            </a:r>
            <a:r>
              <a:rPr lang="hu-HU" sz="2000" dirty="0" smtClean="0">
                <a:ea typeface="Calibri"/>
              </a:rPr>
              <a:t>onfrontáció európai korszakában</a:t>
            </a:r>
            <a:endParaRPr lang="sv-SE" sz="2000" dirty="0" smtClean="0">
              <a:ea typeface="Calibri"/>
            </a:endParaRPr>
          </a:p>
          <a:p>
            <a:pPr>
              <a:buNone/>
            </a:pPr>
            <a:r>
              <a:rPr lang="hu-HU" sz="2000" dirty="0" smtClean="0">
                <a:ea typeface="Calibri"/>
              </a:rPr>
              <a:t>A </a:t>
            </a:r>
            <a:r>
              <a:rPr lang="hu-HU" sz="2000" b="1" dirty="0" smtClean="0">
                <a:ea typeface="Calibri"/>
              </a:rPr>
              <a:t>tordai ediktumot</a:t>
            </a:r>
            <a:r>
              <a:rPr lang="hu-HU" sz="2000" dirty="0" smtClean="0">
                <a:ea typeface="Calibri"/>
              </a:rPr>
              <a:t> 1568</a:t>
            </a:r>
            <a:r>
              <a:rPr lang="sv-SE" sz="2000" dirty="0" smtClean="0">
                <a:ea typeface="Calibri"/>
              </a:rPr>
              <a:t> </a:t>
            </a:r>
            <a:r>
              <a:rPr lang="hu-HU" sz="2000" dirty="0" smtClean="0">
                <a:ea typeface="Calibri"/>
              </a:rPr>
              <a:t>és </a:t>
            </a:r>
            <a:r>
              <a:rPr lang="hu-HU" sz="2000" b="1" dirty="0" smtClean="0">
                <a:ea typeface="Calibri"/>
              </a:rPr>
              <a:t>Szent Bertalan éjszakájának </a:t>
            </a:r>
            <a:r>
              <a:rPr lang="hu-HU" sz="2000" dirty="0" smtClean="0">
                <a:ea typeface="Calibri"/>
              </a:rPr>
              <a:t>vérfürdőjét 1572 alig</a:t>
            </a:r>
            <a:r>
              <a:rPr lang="sv-SE" sz="2000" dirty="0" smtClean="0">
                <a:ea typeface="Calibri"/>
              </a:rPr>
              <a:t> 4</a:t>
            </a:r>
            <a:r>
              <a:rPr lang="hu-HU" sz="2000" dirty="0" smtClean="0">
                <a:ea typeface="Calibri"/>
              </a:rPr>
              <a:t> </a:t>
            </a:r>
            <a:endParaRPr lang="sv-SE" sz="2000" dirty="0" smtClean="0">
              <a:ea typeface="Calibri"/>
            </a:endParaRPr>
          </a:p>
          <a:p>
            <a:pPr>
              <a:buNone/>
            </a:pPr>
            <a:r>
              <a:rPr lang="hu-HU" sz="2000" dirty="0" smtClean="0">
                <a:ea typeface="Calibri"/>
              </a:rPr>
              <a:t>esztendő választja el egymástól. </a:t>
            </a:r>
            <a:r>
              <a:rPr lang="sv-SE" sz="2000" dirty="0" smtClean="0">
                <a:ea typeface="Calibri"/>
              </a:rPr>
              <a:t>E</a:t>
            </a:r>
            <a:r>
              <a:rPr lang="hu-HU" sz="2000" dirty="0" smtClean="0">
                <a:ea typeface="Calibri"/>
              </a:rPr>
              <a:t>ttől a fájdalmas és tragikus sorstól</a:t>
            </a:r>
            <a:r>
              <a:rPr lang="sv-SE" sz="2000" dirty="0" smtClean="0">
                <a:ea typeface="Calibri"/>
              </a:rPr>
              <a:t> m</a:t>
            </a:r>
            <a:r>
              <a:rPr lang="hu-HU" sz="2000" dirty="0" smtClean="0">
                <a:ea typeface="Calibri"/>
              </a:rPr>
              <a:t>entette </a:t>
            </a:r>
            <a:endParaRPr lang="sv-SE" sz="2000" dirty="0" smtClean="0">
              <a:ea typeface="Calibri"/>
            </a:endParaRPr>
          </a:p>
          <a:p>
            <a:pPr>
              <a:buNone/>
            </a:pPr>
            <a:r>
              <a:rPr lang="hu-HU" sz="2000" dirty="0" smtClean="0">
                <a:ea typeface="Calibri"/>
              </a:rPr>
              <a:t>meg </a:t>
            </a:r>
            <a:r>
              <a:rPr lang="hu-HU" sz="2000" b="1" dirty="0" smtClean="0">
                <a:ea typeface="Calibri"/>
              </a:rPr>
              <a:t>Erdélyt</a:t>
            </a:r>
            <a:r>
              <a:rPr lang="hu-HU" sz="2000" dirty="0" smtClean="0">
                <a:ea typeface="Calibri"/>
              </a:rPr>
              <a:t> a tordai vallásbéke, és tette képessé arra, hogy „két malomkő </a:t>
            </a:r>
            <a:r>
              <a:rPr lang="sv-SE" sz="2000" dirty="0" smtClean="0">
                <a:ea typeface="Calibri"/>
              </a:rPr>
              <a:t>k</a:t>
            </a:r>
            <a:r>
              <a:rPr lang="hu-HU" sz="2000" dirty="0" smtClean="0">
                <a:ea typeface="Calibri"/>
              </a:rPr>
              <a:t>özött” </a:t>
            </a:r>
            <a:endParaRPr lang="sv-SE" sz="2000" dirty="0" smtClean="0">
              <a:ea typeface="Calibri"/>
            </a:endParaRPr>
          </a:p>
          <a:p>
            <a:pPr>
              <a:buNone/>
            </a:pPr>
            <a:r>
              <a:rPr lang="hu-HU" sz="2000" dirty="0" smtClean="0">
                <a:ea typeface="Calibri"/>
              </a:rPr>
              <a:t>őrlődve, a </a:t>
            </a:r>
            <a:r>
              <a:rPr lang="hu-HU" sz="2000" b="1" dirty="0" smtClean="0">
                <a:ea typeface="Calibri"/>
              </a:rPr>
              <a:t>török</a:t>
            </a:r>
            <a:r>
              <a:rPr lang="hu-HU" sz="2000" dirty="0" smtClean="0">
                <a:ea typeface="Calibri"/>
              </a:rPr>
              <a:t> és a </a:t>
            </a:r>
            <a:r>
              <a:rPr lang="hu-HU" sz="2000" b="1" dirty="0" smtClean="0">
                <a:ea typeface="Calibri"/>
              </a:rPr>
              <a:t>Habsburg</a:t>
            </a:r>
            <a:r>
              <a:rPr lang="hu-HU" sz="2000" dirty="0" smtClean="0">
                <a:ea typeface="Calibri"/>
              </a:rPr>
              <a:t> birodalmak szorításában talpon maradjon, és</a:t>
            </a:r>
            <a:endParaRPr lang="sv-SE" sz="2000" dirty="0" smtClean="0">
              <a:ea typeface="Calibri"/>
            </a:endParaRPr>
          </a:p>
          <a:p>
            <a:pPr>
              <a:buNone/>
            </a:pPr>
            <a:r>
              <a:rPr lang="hu-HU" sz="2000" dirty="0" smtClean="0">
                <a:ea typeface="Calibri"/>
              </a:rPr>
              <a:t>vallási sokszínűségét saját javára fordítva megvédje magát külső ellenségeitől.</a:t>
            </a:r>
            <a:endParaRPr lang="sv-SE" dirty="0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b="1" dirty="0" smtClean="0"/>
              <a:t>A</a:t>
            </a:r>
            <a:r>
              <a:rPr lang="hu-HU" sz="3200" b="1" dirty="0" smtClean="0"/>
              <a:t> tordai vallásbéke </a:t>
            </a:r>
            <a:r>
              <a:rPr lang="sv-SE" sz="3200" b="1" dirty="0" smtClean="0"/>
              <a:t>450 </a:t>
            </a:r>
            <a:r>
              <a:rPr lang="sv-SE" sz="3200" b="1" dirty="0" err="1" smtClean="0"/>
              <a:t>éves</a:t>
            </a:r>
            <a:r>
              <a:rPr lang="sv-SE" sz="3200" b="1" dirty="0" smtClean="0"/>
              <a:t> </a:t>
            </a:r>
            <a:r>
              <a:rPr lang="hu-HU" sz="3200" b="1" dirty="0" smtClean="0"/>
              <a:t>jubileum</a:t>
            </a:r>
            <a:r>
              <a:rPr lang="sv-SE" sz="3200" b="1" dirty="0" smtClean="0"/>
              <a:t>a</a:t>
            </a:r>
            <a:r>
              <a:rPr lang="sv-SE" sz="3600" b="1" dirty="0" smtClean="0"/>
              <a:t/>
            </a:r>
            <a:br>
              <a:rPr lang="sv-SE" sz="3600" b="1" dirty="0" smtClean="0"/>
            </a:br>
            <a:r>
              <a:rPr lang="sv-SE" sz="2400" dirty="0" smtClean="0">
                <a:ea typeface="Calibri"/>
              </a:rPr>
              <a:t>T</a:t>
            </a:r>
            <a:r>
              <a:rPr lang="hu-HU" sz="2400" dirty="0" smtClean="0">
                <a:ea typeface="Calibri"/>
              </a:rPr>
              <a:t>ő</a:t>
            </a:r>
            <a:r>
              <a:rPr lang="sv-SE" sz="2400" dirty="0" err="1" smtClean="0">
                <a:ea typeface="Calibri"/>
              </a:rPr>
              <a:t>kés</a:t>
            </a:r>
            <a:r>
              <a:rPr lang="sv-SE" sz="2400" dirty="0" smtClean="0">
                <a:ea typeface="Calibri"/>
              </a:rPr>
              <a:t> László, </a:t>
            </a:r>
            <a:r>
              <a:rPr lang="sv-SE" sz="2400" dirty="0" err="1" smtClean="0"/>
              <a:t>Brüsszel</a:t>
            </a:r>
            <a:r>
              <a:rPr lang="sv-SE" sz="2400" dirty="0" smtClean="0"/>
              <a:t>, </a:t>
            </a:r>
            <a:r>
              <a:rPr lang="sv-SE" sz="2400" dirty="0" err="1" smtClean="0"/>
              <a:t>Európai</a:t>
            </a:r>
            <a:r>
              <a:rPr lang="sv-SE" sz="2400" dirty="0" smtClean="0"/>
              <a:t> Parlament 2018. </a:t>
            </a:r>
            <a:r>
              <a:rPr lang="sv-SE" sz="2400" dirty="0" err="1" smtClean="0"/>
              <a:t>január</a:t>
            </a:r>
            <a:r>
              <a:rPr lang="sv-SE" sz="2400" dirty="0" smtClean="0"/>
              <a:t> 23-án</a:t>
            </a:r>
            <a:endParaRPr lang="sv-SE" sz="3600" dirty="0"/>
          </a:p>
        </p:txBody>
      </p:sp>
      <p:pic>
        <p:nvPicPr>
          <p:cNvPr id="1026" name="Picture 2" descr="https://media.szekelyhon.ro/pictures/kronika_2017/agrarvilag/b_emlekm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423" y="1340768"/>
            <a:ext cx="4297153" cy="2864769"/>
          </a:xfrm>
          <a:prstGeom prst="rect">
            <a:avLst/>
          </a:prstGeom>
          <a:noFill/>
        </p:spPr>
      </p:pic>
      <p:sp>
        <p:nvSpPr>
          <p:cNvPr id="6" name="Rektangel 5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 smtClean="0"/>
              <a:t>A </a:t>
            </a:r>
            <a:r>
              <a:rPr lang="sv-SE" b="1" dirty="0" err="1" smtClean="0"/>
              <a:t>vallásszabadság</a:t>
            </a:r>
            <a:r>
              <a:rPr lang="sv-SE" b="1" dirty="0" smtClean="0"/>
              <a:t> </a:t>
            </a:r>
            <a:r>
              <a:rPr lang="sv-SE" b="1" dirty="0" err="1" smtClean="0"/>
              <a:t>napjává</a:t>
            </a:r>
            <a:r>
              <a:rPr lang="sv-SE" b="1" dirty="0" smtClean="0"/>
              <a:t> </a:t>
            </a:r>
            <a:r>
              <a:rPr lang="sv-SE" b="1" dirty="0" err="1" smtClean="0"/>
              <a:t>nyilvánították</a:t>
            </a:r>
            <a:r>
              <a:rPr lang="sv-SE" b="1" dirty="0" smtClean="0"/>
              <a:t> </a:t>
            </a:r>
            <a:r>
              <a:rPr lang="sv-SE" b="1" dirty="0" err="1" smtClean="0"/>
              <a:t>január</a:t>
            </a:r>
            <a:r>
              <a:rPr lang="sv-SE" b="1" dirty="0" smtClean="0"/>
              <a:t> 13-át</a:t>
            </a:r>
            <a:endParaRPr lang="sv-SE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47</a:t>
            </a:fld>
            <a:endParaRPr lang="sv-SE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 err="1" smtClean="0"/>
              <a:t>Ünnepi</a:t>
            </a:r>
            <a:r>
              <a:rPr lang="sv-SE" sz="2800" dirty="0" smtClean="0"/>
              <a:t> </a:t>
            </a:r>
            <a:r>
              <a:rPr lang="sv-SE" sz="2800" dirty="0" err="1" smtClean="0"/>
              <a:t>törvényhozás</a:t>
            </a:r>
            <a:r>
              <a:rPr lang="sv-SE" sz="2800" dirty="0" smtClean="0"/>
              <a:t> 2018 </a:t>
            </a:r>
            <a:r>
              <a:rPr lang="sv-SE" sz="3600" dirty="0" smtClean="0"/>
              <a:t/>
            </a:r>
            <a:br>
              <a:rPr lang="sv-SE" sz="3600" dirty="0" smtClean="0"/>
            </a:br>
            <a:r>
              <a:rPr lang="sv-SE" sz="2800" b="1" dirty="0" smtClean="0"/>
              <a:t>A </a:t>
            </a:r>
            <a:r>
              <a:rPr lang="sv-SE" sz="2800" b="1" dirty="0" err="1" smtClean="0"/>
              <a:t>vallásszabadság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napjává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nyilvánították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január</a:t>
            </a:r>
            <a:r>
              <a:rPr lang="sv-SE" sz="2800" b="1" dirty="0" smtClean="0"/>
              <a:t> 13-át</a:t>
            </a:r>
            <a:endParaRPr lang="sv-SE" sz="3600" dirty="0"/>
          </a:p>
        </p:txBody>
      </p:sp>
      <p:pic>
        <p:nvPicPr>
          <p:cNvPr id="2050" name="Picture 2" descr="C:\Users\Bekassy\Desktop\Kövér 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3777933" cy="2516104"/>
          </a:xfrm>
          <a:prstGeom prst="rect">
            <a:avLst/>
          </a:prstGeom>
          <a:noFill/>
        </p:spPr>
      </p:pic>
      <p:pic>
        <p:nvPicPr>
          <p:cNvPr id="2051" name="Picture 3" descr="C:\Users\Bekassy\Desktop\450év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2816"/>
            <a:ext cx="3865204" cy="2481461"/>
          </a:xfrm>
          <a:prstGeom prst="rect">
            <a:avLst/>
          </a:prstGeom>
          <a:noFill/>
        </p:spPr>
      </p:pic>
      <p:sp>
        <p:nvSpPr>
          <p:cNvPr id="6" name="Rektangel 5"/>
          <p:cNvSpPr/>
          <p:nvPr/>
        </p:nvSpPr>
        <p:spPr>
          <a:xfrm>
            <a:off x="539552" y="4581128"/>
            <a:ext cx="7992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v-SE" sz="2000" b="1" dirty="0" smtClean="0">
                <a:latin typeface="+mn-lt"/>
              </a:rPr>
              <a:t>  A</a:t>
            </a:r>
            <a:r>
              <a:rPr lang="hu-HU" sz="2000" b="1" dirty="0" smtClean="0">
                <a:latin typeface="+mn-lt"/>
              </a:rPr>
              <a:t> </a:t>
            </a:r>
            <a:r>
              <a:rPr lang="sv-SE" sz="2000" b="1" dirty="0" smtClean="0">
                <a:latin typeface="+mn-lt"/>
              </a:rPr>
              <a:t>v</a:t>
            </a:r>
            <a:r>
              <a:rPr lang="hu-HU" sz="2000" b="1" dirty="0" smtClean="0">
                <a:latin typeface="+mn-lt"/>
              </a:rPr>
              <a:t>allásbékéről szóló törvény elfogadásáról</a:t>
            </a:r>
            <a:r>
              <a:rPr lang="sv-SE" sz="2000" b="1" dirty="0" smtClean="0">
                <a:latin typeface="+mn-lt"/>
              </a:rPr>
              <a:t> </a:t>
            </a:r>
            <a:r>
              <a:rPr lang="hu-HU" sz="2000" b="1" dirty="0" smtClean="0">
                <a:latin typeface="+mn-lt"/>
              </a:rPr>
              <a:t>1568. január 13-án döntött </a:t>
            </a:r>
            <a:endParaRPr lang="sv-SE" sz="2000" b="1" dirty="0" smtClean="0">
              <a:latin typeface="+mn-lt"/>
            </a:endParaRPr>
          </a:p>
          <a:p>
            <a:r>
              <a:rPr lang="sv-SE" sz="2000" b="1" dirty="0" smtClean="0">
                <a:latin typeface="+mn-lt"/>
              </a:rPr>
              <a:t>    </a:t>
            </a:r>
            <a:r>
              <a:rPr lang="hu-HU" sz="2000" b="1" dirty="0" smtClean="0">
                <a:latin typeface="+mn-lt"/>
              </a:rPr>
              <a:t>a Tordán ülésező országgyűlés. </a:t>
            </a:r>
            <a:endParaRPr lang="sv-SE" sz="2000" b="1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sv-SE" sz="2000" b="1" dirty="0" smtClean="0">
                <a:latin typeface="+mn-lt"/>
              </a:rPr>
              <a:t>  A</a:t>
            </a:r>
            <a:r>
              <a:rPr lang="hu-HU" sz="2000" b="1" dirty="0" smtClean="0">
                <a:latin typeface="+mn-lt"/>
              </a:rPr>
              <a:t> vallásszabadság elve</a:t>
            </a:r>
            <a:r>
              <a:rPr lang="sv-SE" sz="2000" b="1" dirty="0" smtClean="0">
                <a:latin typeface="+mn-lt"/>
              </a:rPr>
              <a:t> </a:t>
            </a:r>
            <a:r>
              <a:rPr lang="hu-HU" sz="2000" b="1" dirty="0" smtClean="0">
                <a:latin typeface="+mn-lt"/>
              </a:rPr>
              <a:t>Európa más országaiban majd</a:t>
            </a:r>
            <a:r>
              <a:rPr lang="sv-SE" sz="2000" b="1" dirty="0" smtClean="0">
                <a:latin typeface="+mn-lt"/>
              </a:rPr>
              <a:t> </a:t>
            </a:r>
            <a:r>
              <a:rPr lang="hu-HU" sz="2000" b="1" dirty="0" smtClean="0">
                <a:latin typeface="+mn-lt"/>
              </a:rPr>
              <a:t>másfél</a:t>
            </a:r>
            <a:r>
              <a:rPr lang="sv-SE" sz="2000" b="1" dirty="0" smtClean="0">
                <a:latin typeface="+mn-lt"/>
              </a:rPr>
              <a:t> </a:t>
            </a:r>
            <a:r>
              <a:rPr lang="hu-HU" sz="2000" b="1" dirty="0" smtClean="0">
                <a:latin typeface="+mn-lt"/>
              </a:rPr>
              <a:t>évszázad</a:t>
            </a:r>
            <a:r>
              <a:rPr lang="sv-SE" sz="2000" b="1" dirty="0" smtClean="0">
                <a:latin typeface="+mn-lt"/>
              </a:rPr>
              <a:t> </a:t>
            </a:r>
          </a:p>
          <a:p>
            <a:r>
              <a:rPr lang="sv-SE" sz="2000" b="1" dirty="0" smtClean="0">
                <a:latin typeface="+mn-lt"/>
              </a:rPr>
              <a:t>    </a:t>
            </a:r>
            <a:r>
              <a:rPr lang="sv-SE" sz="2000" b="1" dirty="0" err="1" smtClean="0">
                <a:latin typeface="+mn-lt"/>
              </a:rPr>
              <a:t>múlva</a:t>
            </a:r>
            <a:r>
              <a:rPr lang="sv-SE" sz="2000" b="1" dirty="0" smtClean="0">
                <a:latin typeface="+mn-lt"/>
              </a:rPr>
              <a:t> </a:t>
            </a:r>
            <a:r>
              <a:rPr lang="hu-HU" sz="2000" b="1" dirty="0" smtClean="0">
                <a:latin typeface="+mn-lt"/>
              </a:rPr>
              <a:t>fogalmazód</a:t>
            </a:r>
            <a:r>
              <a:rPr lang="sv-SE" sz="2000" b="1" dirty="0" err="1" smtClean="0">
                <a:latin typeface="+mn-lt"/>
              </a:rPr>
              <a:t>ott</a:t>
            </a:r>
            <a:r>
              <a:rPr lang="sv-SE" sz="2000" b="1" dirty="0" smtClean="0">
                <a:latin typeface="+mn-lt"/>
              </a:rPr>
              <a:t> </a:t>
            </a:r>
            <a:r>
              <a:rPr lang="sv-SE" sz="2000" b="1" dirty="0" err="1" smtClean="0">
                <a:latin typeface="+mn-lt"/>
              </a:rPr>
              <a:t>meg</a:t>
            </a:r>
            <a:r>
              <a:rPr lang="sv-SE" sz="2000" b="1" dirty="0" smtClean="0">
                <a:latin typeface="+mn-lt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sv-SE" sz="2000" b="1" dirty="0" smtClean="0">
                <a:latin typeface="+mn-lt"/>
              </a:rPr>
              <a:t>  </a:t>
            </a:r>
            <a:r>
              <a:rPr lang="hu-HU" sz="2000" b="1" dirty="0" smtClean="0">
                <a:latin typeface="+mn-lt"/>
              </a:rPr>
              <a:t>Erdélyben </a:t>
            </a:r>
            <a:r>
              <a:rPr lang="sv-SE" sz="2000" b="1" dirty="0" smtClean="0">
                <a:latin typeface="+mn-lt"/>
              </a:rPr>
              <a:t>a </a:t>
            </a:r>
            <a:r>
              <a:rPr lang="hu-HU" sz="2000" b="1" dirty="0" smtClean="0">
                <a:latin typeface="+mn-lt"/>
              </a:rPr>
              <a:t>felekezetek békés együttélését</a:t>
            </a:r>
            <a:r>
              <a:rPr lang="sv-SE" sz="2000" b="1" dirty="0" smtClean="0">
                <a:latin typeface="+mn-lt"/>
              </a:rPr>
              <a:t> </a:t>
            </a:r>
            <a:r>
              <a:rPr lang="hu-HU" sz="2000" b="1" dirty="0" smtClean="0">
                <a:latin typeface="+mn-lt"/>
              </a:rPr>
              <a:t>tette lehetővé</a:t>
            </a:r>
            <a:r>
              <a:rPr lang="sv-SE" sz="2000" b="1" dirty="0" smtClean="0">
                <a:latin typeface="+mn-lt"/>
              </a:rPr>
              <a:t> </a:t>
            </a:r>
            <a:r>
              <a:rPr lang="sv-SE" sz="2000" b="1" dirty="0" err="1" smtClean="0">
                <a:latin typeface="+mn-lt"/>
              </a:rPr>
              <a:t>ez</a:t>
            </a:r>
            <a:r>
              <a:rPr lang="sv-SE" sz="2000" b="1" dirty="0" smtClean="0">
                <a:latin typeface="+mn-lt"/>
              </a:rPr>
              <a:t> </a:t>
            </a:r>
            <a:r>
              <a:rPr lang="sv-SE" sz="2000" b="1" dirty="0" err="1" smtClean="0">
                <a:latin typeface="+mn-lt"/>
              </a:rPr>
              <a:t>az</a:t>
            </a:r>
            <a:r>
              <a:rPr lang="sv-SE" sz="2000" b="1" dirty="0" smtClean="0">
                <a:latin typeface="+mn-lt"/>
              </a:rPr>
              <a:t> </a:t>
            </a:r>
            <a:r>
              <a:rPr lang="hu-HU" sz="2000" b="1" dirty="0" smtClean="0">
                <a:latin typeface="+mn-lt"/>
              </a:rPr>
              <a:t>eszme</a:t>
            </a:r>
            <a:r>
              <a:rPr lang="sv-SE" sz="2000" b="1" dirty="0" smtClean="0">
                <a:latin typeface="+mn-lt"/>
              </a:rPr>
              <a:t> </a:t>
            </a:r>
            <a:endParaRPr lang="sv-SE" sz="2000" b="1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48</a:t>
            </a:fld>
            <a:endParaRPr lang="sv-SE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528" y="2204864"/>
            <a:ext cx="8229600" cy="1143000"/>
          </a:xfrm>
        </p:spPr>
        <p:txBody>
          <a:bodyPr/>
          <a:lstStyle/>
          <a:p>
            <a:r>
              <a:rPr lang="sv-SE" sz="3200" b="1" dirty="0" err="1" smtClean="0">
                <a:solidFill>
                  <a:srgbClr val="FF0000"/>
                </a:solidFill>
              </a:rPr>
              <a:t>Megoldandó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gondok</a:t>
            </a:r>
            <a:endParaRPr lang="sv-SE" sz="3200" b="1" dirty="0">
              <a:solidFill>
                <a:srgbClr val="FF0000"/>
              </a:solidFill>
            </a:endParaRP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49</a:t>
            </a:fld>
            <a:endParaRPr lang="hu-HU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859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 smtClean="0"/>
              <a:t>Özv. Dr </a:t>
            </a:r>
            <a:r>
              <a:rPr lang="sv-SE" sz="3600" dirty="0" err="1" smtClean="0"/>
              <a:t>Gyenge</a:t>
            </a:r>
            <a:r>
              <a:rPr lang="sv-SE" sz="3600" dirty="0" smtClean="0"/>
              <a:t> </a:t>
            </a:r>
            <a:r>
              <a:rPr lang="sv-SE" sz="3600" dirty="0" err="1" smtClean="0"/>
              <a:t>Imréné</a:t>
            </a:r>
            <a:r>
              <a:rPr lang="sv-SE" sz="3600" dirty="0" smtClean="0"/>
              <a:t> - </a:t>
            </a:r>
            <a:r>
              <a:rPr lang="sv-SE" sz="3600" dirty="0" err="1" smtClean="0"/>
              <a:t>Editnéni</a:t>
            </a:r>
            <a:r>
              <a:rPr lang="sv-SE" sz="3600" dirty="0" smtClean="0"/>
              <a:t> </a:t>
            </a:r>
            <a:endParaRPr lang="sv-SE" sz="36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050904" cy="4525963"/>
          </a:xfrm>
        </p:spPr>
        <p:txBody>
          <a:bodyPr/>
          <a:lstStyle/>
          <a:p>
            <a:r>
              <a:rPr lang="sv-SE" sz="4400" smtClean="0"/>
              <a:t>95 </a:t>
            </a:r>
            <a:r>
              <a:rPr lang="sv-SE" sz="4400" dirty="0" err="1" smtClean="0"/>
              <a:t>éves</a:t>
            </a:r>
            <a:endParaRPr lang="sv-SE" sz="4400" dirty="0" smtClean="0"/>
          </a:p>
          <a:p>
            <a:r>
              <a:rPr lang="sv-SE" dirty="0" smtClean="0"/>
              <a:t>Pro </a:t>
            </a:r>
            <a:r>
              <a:rPr lang="sv-SE" dirty="0" err="1" smtClean="0"/>
              <a:t>Pannonia</a:t>
            </a:r>
            <a:r>
              <a:rPr lang="sv-SE" dirty="0" smtClean="0"/>
              <a:t> </a:t>
            </a:r>
            <a:r>
              <a:rPr lang="sv-SE" dirty="0" err="1" smtClean="0"/>
              <a:t>Reformata</a:t>
            </a:r>
            <a:r>
              <a:rPr lang="sv-SE" dirty="0" smtClean="0"/>
              <a:t> </a:t>
            </a:r>
            <a:r>
              <a:rPr lang="sv-SE" dirty="0" err="1" smtClean="0"/>
              <a:t>díj</a:t>
            </a:r>
            <a:endParaRPr lang="sv-SE" dirty="0" smtClean="0"/>
          </a:p>
          <a:p>
            <a:r>
              <a:rPr lang="sv-SE" dirty="0" smtClean="0"/>
              <a:t>’56-osok </a:t>
            </a:r>
            <a:r>
              <a:rPr lang="sv-SE" dirty="0" err="1" smtClean="0"/>
              <a:t>fogadásáról</a:t>
            </a:r>
            <a:r>
              <a:rPr lang="sv-SE" dirty="0" smtClean="0"/>
              <a:t> 2016 </a:t>
            </a:r>
            <a:r>
              <a:rPr lang="sv-SE" dirty="0" err="1" smtClean="0"/>
              <a:t>emlékkötetben</a:t>
            </a:r>
            <a:r>
              <a:rPr lang="sv-SE" dirty="0" smtClean="0"/>
              <a:t> </a:t>
            </a:r>
          </a:p>
          <a:p>
            <a:r>
              <a:rPr lang="sv-SE" dirty="0" err="1" smtClean="0"/>
              <a:t>Egyéni</a:t>
            </a:r>
            <a:r>
              <a:rPr lang="sv-SE" dirty="0" smtClean="0"/>
              <a:t> </a:t>
            </a:r>
            <a:r>
              <a:rPr lang="sv-SE" dirty="0" err="1" smtClean="0"/>
              <a:t>tagunk</a:t>
            </a:r>
            <a:endParaRPr lang="sv-S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96752"/>
            <a:ext cx="1656184" cy="133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50" y="4797152"/>
            <a:ext cx="75819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5013176"/>
            <a:ext cx="26765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196752"/>
            <a:ext cx="3124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A0F34-72BD-45B4-88F0-9153E6A5474C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08714" cy="79238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2400" dirty="0" smtClean="0"/>
              <a:t>A </a:t>
            </a:r>
            <a:r>
              <a:rPr lang="sv-SE" sz="2400" dirty="0" err="1" smtClean="0"/>
              <a:t>Nyugat-Európai</a:t>
            </a:r>
            <a:r>
              <a:rPr lang="sv-SE" sz="2400" dirty="0" smtClean="0"/>
              <a:t> Magyar PROTESTÁNS SZÖVETSÉG 2001</a:t>
            </a:r>
            <a:endParaRPr lang="sv-SE" sz="2800" dirty="0"/>
          </a:p>
        </p:txBody>
      </p:sp>
      <p:pic>
        <p:nvPicPr>
          <p:cNvPr id="100354" name="Bildobjekt 4" descr="http://www.credo-hu-we.org/images/logo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8829" y="3840917"/>
            <a:ext cx="1800225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Bildobjekt 0" descr="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3861048"/>
            <a:ext cx="208756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Rectangle 1"/>
          <p:cNvSpPr>
            <a:spLocks noChangeArrowheads="1"/>
          </p:cNvSpPr>
          <p:nvPr/>
        </p:nvSpPr>
        <p:spPr bwMode="auto">
          <a:xfrm>
            <a:off x="971550" y="1367406"/>
            <a:ext cx="7776914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v-SE" sz="2800" i="1" dirty="0">
                <a:latin typeface="Calibri" pitchFamily="34" charset="0"/>
                <a:cs typeface="Times New Roman" pitchFamily="18" charset="0"/>
              </a:rPr>
              <a:t>… </a:t>
            </a:r>
            <a:r>
              <a:rPr lang="hu-HU" sz="2800" i="1" dirty="0">
                <a:latin typeface="Calibri" pitchFamily="34" charset="0"/>
                <a:cs typeface="Times New Roman" pitchFamily="18" charset="0"/>
              </a:rPr>
              <a:t>a nyugateurópai reformátusok </a:t>
            </a:r>
            <a:r>
              <a:rPr lang="sv-SE" sz="2800" b="1" i="1" dirty="0">
                <a:latin typeface="Calibri" pitchFamily="34" charset="0"/>
                <a:cs typeface="Times New Roman" pitchFamily="18" charset="0"/>
              </a:rPr>
              <a:t>és </a:t>
            </a:r>
            <a:r>
              <a:rPr lang="sv-SE" sz="2800" b="1" i="1" dirty="0" smtClean="0">
                <a:latin typeface="Calibri" pitchFamily="34" charset="0"/>
                <a:cs typeface="Times New Roman" pitchFamily="18" charset="0"/>
              </a:rPr>
              <a:t>a </a:t>
            </a:r>
            <a:r>
              <a:rPr lang="hu-HU" sz="2800" b="1" i="1" dirty="0" smtClean="0">
                <a:latin typeface="Calibri" pitchFamily="34" charset="0"/>
                <a:cs typeface="Times New Roman" pitchFamily="18" charset="0"/>
              </a:rPr>
              <a:t>protestáns </a:t>
            </a:r>
            <a:r>
              <a:rPr lang="hu-HU" sz="2800" b="1" i="1" dirty="0">
                <a:latin typeface="Calibri" pitchFamily="34" charset="0"/>
                <a:cs typeface="Times New Roman" pitchFamily="18" charset="0"/>
              </a:rPr>
              <a:t>szervezet </a:t>
            </a:r>
            <a:r>
              <a:rPr lang="hu-HU" sz="2800" i="1" dirty="0">
                <a:latin typeface="Calibri" pitchFamily="34" charset="0"/>
                <a:cs typeface="Times New Roman" pitchFamily="18" charset="0"/>
              </a:rPr>
              <a:t>között </a:t>
            </a:r>
            <a:r>
              <a:rPr lang="hu-HU" sz="2800" i="1" dirty="0" smtClean="0">
                <a:latin typeface="Calibri" pitchFamily="34" charset="0"/>
                <a:cs typeface="Times New Roman" pitchFamily="18" charset="0"/>
              </a:rPr>
              <a:t>1</a:t>
            </a:r>
            <a:r>
              <a:rPr lang="sv-SE" sz="2800" i="1" dirty="0" smtClean="0">
                <a:latin typeface="Calibri" pitchFamily="34" charset="0"/>
                <a:cs typeface="Times New Roman" pitchFamily="18" charset="0"/>
              </a:rPr>
              <a:t>7</a:t>
            </a:r>
            <a:r>
              <a:rPr lang="hu-HU" sz="2800" i="1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hu-HU" sz="2800" i="1" dirty="0">
                <a:latin typeface="Calibri" pitchFamily="34" charset="0"/>
                <a:cs typeface="Times New Roman" pitchFamily="18" charset="0"/>
              </a:rPr>
              <a:t>év </a:t>
            </a:r>
            <a:r>
              <a:rPr lang="hu-HU" sz="2800" i="1" dirty="0" smtClean="0">
                <a:latin typeface="Calibri" pitchFamily="34" charset="0"/>
                <a:cs typeface="Times New Roman" pitchFamily="18" charset="0"/>
              </a:rPr>
              <a:t>elteltével</a:t>
            </a:r>
            <a:r>
              <a:rPr lang="sv-SE" sz="2800" i="1" dirty="0" smtClean="0">
                <a:latin typeface="Calibri" pitchFamily="34" charset="0"/>
                <a:cs typeface="Times New Roman" pitchFamily="18" charset="0"/>
              </a:rPr>
              <a:t> s</a:t>
            </a:r>
            <a:r>
              <a:rPr lang="hu-HU" sz="2800" i="1" dirty="0" smtClean="0">
                <a:latin typeface="Calibri" pitchFamily="34" charset="0"/>
                <a:cs typeface="Times New Roman" pitchFamily="18" charset="0"/>
              </a:rPr>
              <a:t>zemléletváltására </a:t>
            </a:r>
            <a:r>
              <a:rPr lang="hu-HU" sz="2800" i="1" dirty="0">
                <a:latin typeface="Calibri" pitchFamily="34" charset="0"/>
                <a:cs typeface="Times New Roman" pitchFamily="18" charset="0"/>
              </a:rPr>
              <a:t>van szükség ahhoz, hogy ismét  párbeszédre kerül</a:t>
            </a:r>
            <a:r>
              <a:rPr lang="sv-SE" sz="2800" i="1" dirty="0" err="1">
                <a:latin typeface="Calibri" pitchFamily="34" charset="0"/>
                <a:cs typeface="Times New Roman" pitchFamily="18" charset="0"/>
              </a:rPr>
              <a:t>hesse</a:t>
            </a:r>
            <a:r>
              <a:rPr lang="hu-HU" sz="2800" i="1" dirty="0">
                <a:latin typeface="Calibri" pitchFamily="34" charset="0"/>
                <a:cs typeface="Times New Roman" pitchFamily="18" charset="0"/>
              </a:rPr>
              <a:t>n sor</a:t>
            </a:r>
            <a:r>
              <a:rPr lang="sv-SE" sz="2800" i="1" dirty="0">
                <a:latin typeface="Calibri" pitchFamily="34" charset="0"/>
                <a:cs typeface="Times New Roman" pitchFamily="18" charset="0"/>
              </a:rPr>
              <a:t>… </a:t>
            </a:r>
            <a:r>
              <a:rPr lang="hu-HU" sz="2800" i="1" dirty="0">
                <a:latin typeface="Calibri" pitchFamily="34" charset="0"/>
                <a:cs typeface="Times New Roman" pitchFamily="18" charset="0"/>
              </a:rPr>
              <a:t> </a:t>
            </a:r>
            <a:endParaRPr lang="sv-SE" sz="1100" i="1" dirty="0">
              <a:latin typeface="Calibri" pitchFamily="34" charset="0"/>
            </a:endParaRPr>
          </a:p>
          <a:p>
            <a:pPr eaLnBrk="0" hangingPunct="0"/>
            <a:endParaRPr lang="sv-SE" dirty="0"/>
          </a:p>
        </p:txBody>
      </p:sp>
      <p:pic>
        <p:nvPicPr>
          <p:cNvPr id="100359" name="Picture 4" descr="hazirend-igen-aty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7130" y="3680970"/>
            <a:ext cx="3181177" cy="237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50</a:t>
            </a:fld>
            <a:endParaRPr lang="hu-HU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31540" y="1892358"/>
            <a:ext cx="8388932" cy="3572610"/>
          </a:xfrm>
        </p:spPr>
        <p:txBody>
          <a:bodyPr/>
          <a:lstStyle/>
          <a:p>
            <a:pPr eaLnBrk="1" hangingPunct="1"/>
            <a:r>
              <a:rPr lang="sv-SE" sz="2400" dirty="0" err="1" smtClean="0"/>
              <a:t>Keresztyén</a:t>
            </a:r>
            <a:r>
              <a:rPr lang="sv-SE" sz="2400" dirty="0" smtClean="0"/>
              <a:t> </a:t>
            </a:r>
            <a:r>
              <a:rPr lang="sv-SE" sz="2400" dirty="0"/>
              <a:t>&amp;</a:t>
            </a:r>
            <a:r>
              <a:rPr lang="sv-SE" sz="2400" dirty="0" smtClean="0"/>
              <a:t> magyar f</a:t>
            </a:r>
            <a:r>
              <a:rPr lang="hu-HU" sz="2400" dirty="0" smtClean="0"/>
              <a:t>elelősségünk, hogy beszéljünk egymással</a:t>
            </a:r>
            <a:endParaRPr lang="sv-SE" sz="2400" dirty="0" smtClean="0"/>
          </a:p>
          <a:p>
            <a:pPr eaLnBrk="1" hangingPunct="1"/>
            <a:r>
              <a:rPr lang="sv-SE" sz="2400" dirty="0" smtClean="0"/>
              <a:t>17 </a:t>
            </a:r>
            <a:r>
              <a:rPr lang="sv-SE" sz="2400" dirty="0" err="1"/>
              <a:t>év</a:t>
            </a:r>
            <a:r>
              <a:rPr lang="sv-SE" sz="2400" dirty="0"/>
              <a:t> </a:t>
            </a:r>
            <a:r>
              <a:rPr lang="sv-SE" sz="2400" dirty="0" err="1"/>
              <a:t>múltán</a:t>
            </a:r>
            <a:r>
              <a:rPr lang="sv-SE" sz="2400" dirty="0"/>
              <a:t> </a:t>
            </a:r>
            <a:r>
              <a:rPr lang="sv-SE" sz="2400" dirty="0" err="1"/>
              <a:t>nem</a:t>
            </a:r>
            <a:r>
              <a:rPr lang="sv-SE" sz="2400" dirty="0"/>
              <a:t> ”</a:t>
            </a:r>
            <a:r>
              <a:rPr lang="sv-SE" sz="2400" dirty="0" err="1"/>
              <a:t>hibásat</a:t>
            </a:r>
            <a:r>
              <a:rPr lang="sv-SE" sz="2400" dirty="0"/>
              <a:t>” </a:t>
            </a:r>
            <a:r>
              <a:rPr lang="sv-SE" sz="2400" dirty="0" err="1"/>
              <a:t>keresünk</a:t>
            </a:r>
            <a:endParaRPr lang="sv-SE" sz="2400" dirty="0"/>
          </a:p>
          <a:p>
            <a:pPr eaLnBrk="1" hangingPunct="1"/>
            <a:r>
              <a:rPr lang="sv-SE" sz="2400" dirty="0" smtClean="0"/>
              <a:t>Ha </a:t>
            </a:r>
            <a:r>
              <a:rPr lang="sv-SE" sz="2400" dirty="0" err="1" smtClean="0"/>
              <a:t>kínos</a:t>
            </a:r>
            <a:r>
              <a:rPr lang="sv-SE" sz="2400" dirty="0" smtClean="0"/>
              <a:t> is, </a:t>
            </a:r>
            <a:r>
              <a:rPr lang="sv-SE" sz="2400" dirty="0" err="1" smtClean="0"/>
              <a:t>szükséges</a:t>
            </a:r>
            <a:r>
              <a:rPr lang="sv-SE" sz="2400" dirty="0" smtClean="0"/>
              <a:t> a </a:t>
            </a:r>
            <a:r>
              <a:rPr lang="hu-HU" sz="2400" dirty="0" smtClean="0"/>
              <a:t>kérdés</a:t>
            </a:r>
            <a:r>
              <a:rPr lang="sv-SE" sz="2400" dirty="0" err="1" smtClean="0"/>
              <a:t>felvetés</a:t>
            </a:r>
            <a:endParaRPr lang="sv-SE" sz="2400" dirty="0" smtClean="0"/>
          </a:p>
          <a:p>
            <a:pPr eaLnBrk="1" hangingPunct="1"/>
            <a:r>
              <a:rPr lang="sv-SE" sz="2400" dirty="0" err="1" smtClean="0"/>
              <a:t>Akkor</a:t>
            </a:r>
            <a:r>
              <a:rPr lang="sv-SE" sz="2400" dirty="0" smtClean="0"/>
              <a:t> is, ha </a:t>
            </a:r>
            <a:r>
              <a:rPr lang="sv-SE" sz="2400" dirty="0" err="1" smtClean="0"/>
              <a:t>egyáltalán</a:t>
            </a:r>
            <a:r>
              <a:rPr lang="sv-SE" sz="2400" dirty="0" smtClean="0"/>
              <a:t> </a:t>
            </a:r>
            <a:r>
              <a:rPr lang="sv-SE" sz="2400" dirty="0" err="1" smtClean="0"/>
              <a:t>nem</a:t>
            </a:r>
            <a:r>
              <a:rPr lang="sv-SE" sz="2400" dirty="0" smtClean="0"/>
              <a:t> </a:t>
            </a:r>
            <a:r>
              <a:rPr lang="sv-SE" sz="2400" dirty="0" err="1" smtClean="0"/>
              <a:t>biztos</a:t>
            </a:r>
            <a:r>
              <a:rPr lang="sv-SE" sz="2400" dirty="0" smtClean="0"/>
              <a:t>, </a:t>
            </a:r>
            <a:r>
              <a:rPr lang="sv-SE" sz="2400" dirty="0" err="1" smtClean="0"/>
              <a:t>hogy</a:t>
            </a:r>
            <a:r>
              <a:rPr lang="sv-SE" sz="2400" dirty="0" smtClean="0"/>
              <a:t> </a:t>
            </a:r>
            <a:r>
              <a:rPr lang="sv-SE" sz="2400" dirty="0" err="1" smtClean="0"/>
              <a:t>egyetértésre</a:t>
            </a:r>
            <a:r>
              <a:rPr lang="sv-SE" sz="2400" dirty="0" smtClean="0"/>
              <a:t> </a:t>
            </a:r>
            <a:r>
              <a:rPr lang="sv-SE" sz="2400" dirty="0" err="1" smtClean="0"/>
              <a:t>juthatunk</a:t>
            </a:r>
            <a:endParaRPr lang="sv-SE" sz="2400" dirty="0" smtClean="0"/>
          </a:p>
          <a:p>
            <a:pPr eaLnBrk="1" hangingPunct="1"/>
            <a:r>
              <a:rPr lang="sv-SE" sz="2400" dirty="0" err="1" smtClean="0"/>
              <a:t>Hogyan</a:t>
            </a:r>
            <a:r>
              <a:rPr lang="sv-SE" sz="2400" dirty="0" smtClean="0"/>
              <a:t>  </a:t>
            </a:r>
            <a:r>
              <a:rPr lang="sv-SE" sz="2400" dirty="0" err="1" smtClean="0"/>
              <a:t>tovább</a:t>
            </a:r>
            <a:r>
              <a:rPr lang="sv-SE" sz="2400" dirty="0" smtClean="0"/>
              <a:t>?</a:t>
            </a:r>
          </a:p>
          <a:p>
            <a:pPr eaLnBrk="1" hangingPunct="1"/>
            <a:r>
              <a:rPr lang="sv-SE" sz="2400" dirty="0" err="1" smtClean="0"/>
              <a:t>Az</a:t>
            </a:r>
            <a:r>
              <a:rPr lang="sv-SE" sz="2400" dirty="0" smtClean="0"/>
              <a:t> </a:t>
            </a:r>
            <a:r>
              <a:rPr lang="sv-SE" sz="2400" dirty="0" err="1" smtClean="0"/>
              <a:t>emberi</a:t>
            </a:r>
            <a:r>
              <a:rPr lang="sv-SE" sz="2400" dirty="0" smtClean="0"/>
              <a:t> </a:t>
            </a:r>
            <a:r>
              <a:rPr lang="sv-SE" sz="2400" dirty="0" err="1" smtClean="0"/>
              <a:t>méltóság</a:t>
            </a:r>
            <a:r>
              <a:rPr lang="sv-SE" sz="2400" dirty="0" smtClean="0"/>
              <a:t> </a:t>
            </a:r>
            <a:r>
              <a:rPr lang="sv-SE" sz="2400" dirty="0" err="1" smtClean="0"/>
              <a:t>szerves</a:t>
            </a:r>
            <a:r>
              <a:rPr lang="sv-SE" sz="2400" dirty="0" smtClean="0"/>
              <a:t> </a:t>
            </a:r>
            <a:r>
              <a:rPr lang="sv-SE" sz="2400" dirty="0" err="1" smtClean="0"/>
              <a:t>része</a:t>
            </a:r>
            <a:r>
              <a:rPr lang="sv-SE" sz="2400" dirty="0" smtClean="0"/>
              <a:t> </a:t>
            </a:r>
            <a:r>
              <a:rPr lang="sv-SE" sz="2400" dirty="0" err="1" smtClean="0"/>
              <a:t>tettekben</a:t>
            </a:r>
            <a:r>
              <a:rPr lang="sv-SE" sz="2400" dirty="0" smtClean="0"/>
              <a:t> </a:t>
            </a:r>
            <a:r>
              <a:rPr lang="sv-SE" sz="2400" dirty="0" err="1" smtClean="0"/>
              <a:t>megmutatni</a:t>
            </a:r>
            <a:r>
              <a:rPr lang="sv-SE" sz="2400" dirty="0" smtClean="0"/>
              <a:t>:  </a:t>
            </a:r>
            <a:r>
              <a:rPr lang="sv-SE" sz="2400" dirty="0" err="1" smtClean="0"/>
              <a:t>Másképp</a:t>
            </a:r>
            <a:r>
              <a:rPr lang="sv-SE" sz="2400" dirty="0" smtClean="0"/>
              <a:t> is </a:t>
            </a:r>
            <a:r>
              <a:rPr lang="sv-SE" sz="2400" dirty="0" err="1" smtClean="0"/>
              <a:t>lehet</a:t>
            </a:r>
            <a:r>
              <a:rPr lang="sv-SE" sz="2400" dirty="0" smtClean="0"/>
              <a:t>!</a:t>
            </a:r>
          </a:p>
          <a:p>
            <a:pPr eaLnBrk="1" hangingPunct="1"/>
            <a:r>
              <a:rPr lang="sv-SE" sz="2800" b="1" dirty="0" smtClean="0">
                <a:solidFill>
                  <a:srgbClr val="FF0000"/>
                </a:solidFill>
              </a:rPr>
              <a:t>BALATONSZÁRSZÓ 2017-09-01--03: </a:t>
            </a:r>
            <a:r>
              <a:rPr lang="sv-SE" sz="2800" b="1" dirty="0" err="1" smtClean="0">
                <a:solidFill>
                  <a:srgbClr val="FF0000"/>
                </a:solidFill>
              </a:rPr>
              <a:t>új</a:t>
            </a:r>
            <a:r>
              <a:rPr lang="sv-SE" sz="2800" b="1" dirty="0" smtClean="0">
                <a:solidFill>
                  <a:srgbClr val="FF0000"/>
                </a:solidFill>
              </a:rPr>
              <a:t> </a:t>
            </a:r>
            <a:r>
              <a:rPr lang="sv-SE" sz="2800" b="1" dirty="0" err="1" smtClean="0">
                <a:solidFill>
                  <a:srgbClr val="FF0000"/>
                </a:solidFill>
              </a:rPr>
              <a:t>kezdés</a:t>
            </a:r>
            <a:r>
              <a:rPr lang="sv-SE" sz="2800" b="1" dirty="0" smtClean="0">
                <a:solidFill>
                  <a:srgbClr val="FF0000"/>
                </a:solidFill>
              </a:rPr>
              <a:t>?</a:t>
            </a:r>
            <a:endParaRPr lang="sv-SE" sz="2800" b="1" dirty="0">
              <a:solidFill>
                <a:srgbClr val="FF0000"/>
              </a:solidFill>
            </a:endParaRPr>
          </a:p>
          <a:p>
            <a:pPr eaLnBrk="1" hangingPunct="1"/>
            <a:endParaRPr lang="sv-SE" sz="2400" dirty="0" smtClean="0"/>
          </a:p>
          <a:p>
            <a:pPr eaLnBrk="1" hangingPunct="1"/>
            <a:endParaRPr lang="sv-SE" sz="2400" dirty="0"/>
          </a:p>
          <a:p>
            <a:pPr eaLnBrk="1" hangingPunct="1"/>
            <a:endParaRPr lang="sv-SE" sz="2400" dirty="0" smtClean="0"/>
          </a:p>
        </p:txBody>
      </p:sp>
      <p:sp>
        <p:nvSpPr>
          <p:cNvPr id="101378" name="Rectangle 1"/>
          <p:cNvSpPr>
            <a:spLocks noGrp="1" noChangeArrowheads="1"/>
          </p:cNvSpPr>
          <p:nvPr>
            <p:ph type="title"/>
          </p:nvPr>
        </p:nvSpPr>
        <p:spPr>
          <a:xfrm>
            <a:off x="1834926" y="723473"/>
            <a:ext cx="6790209" cy="892552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sv-SE" sz="32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S</a:t>
            </a:r>
            <a:r>
              <a:rPr lang="hu-HU" sz="32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zemléletváltás</a:t>
            </a:r>
            <a:r>
              <a:rPr lang="sv-SE" sz="32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!</a:t>
            </a:r>
            <a:br>
              <a:rPr lang="sv-SE" sz="32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</a:br>
            <a:r>
              <a:rPr lang="sv-SE" sz="2000" b="1" i="1" dirty="0" err="1">
                <a:ea typeface="Calibri" pitchFamily="34" charset="0"/>
                <a:cs typeface="Times New Roman" pitchFamily="18" charset="0"/>
              </a:rPr>
              <a:t>E</a:t>
            </a:r>
            <a:r>
              <a:rPr lang="sv-SE" sz="2000" b="1" i="1" dirty="0" err="1" smtClean="0">
                <a:ea typeface="Calibri" pitchFamily="34" charset="0"/>
                <a:cs typeface="Times New Roman" pitchFamily="18" charset="0"/>
              </a:rPr>
              <a:t>gymásban</a:t>
            </a:r>
            <a:r>
              <a:rPr lang="sv-SE" sz="2000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000" b="1" i="1" dirty="0" smtClean="0">
                <a:ea typeface="Calibri" pitchFamily="34" charset="0"/>
                <a:cs typeface="Times New Roman" pitchFamily="18" charset="0"/>
              </a:rPr>
              <a:t>ne</a:t>
            </a:r>
            <a:r>
              <a:rPr lang="sv-SE" sz="2000" b="1" i="1" dirty="0" smtClean="0">
                <a:ea typeface="Calibri" pitchFamily="34" charset="0"/>
                <a:cs typeface="Times New Roman" pitchFamily="18" charset="0"/>
              </a:rPr>
              <a:t>m</a:t>
            </a:r>
            <a:r>
              <a:rPr lang="hu-HU" sz="2000" b="1" i="1" dirty="0" smtClean="0">
                <a:ea typeface="Calibri" pitchFamily="34" charset="0"/>
                <a:cs typeface="Times New Roman" pitchFamily="18" charset="0"/>
              </a:rPr>
              <a:t> ellenség</a:t>
            </a:r>
            <a:r>
              <a:rPr lang="sv-SE" sz="2000" b="1" i="1" dirty="0" smtClean="0">
                <a:ea typeface="Calibri" pitchFamily="34" charset="0"/>
                <a:cs typeface="Times New Roman" pitchFamily="18" charset="0"/>
              </a:rPr>
              <a:t>et, </a:t>
            </a:r>
            <a:r>
              <a:rPr lang="sv-SE" sz="2000" b="1" i="1" dirty="0" err="1" smtClean="0">
                <a:ea typeface="Calibri" pitchFamily="34" charset="0"/>
                <a:cs typeface="Times New Roman" pitchFamily="18" charset="0"/>
              </a:rPr>
              <a:t>hanem</a:t>
            </a:r>
            <a:r>
              <a:rPr lang="sv-SE" sz="2000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sv-SE" sz="2000" b="1" i="1" dirty="0" err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tárgyalófelet</a:t>
            </a:r>
            <a:r>
              <a:rPr lang="sv-SE" sz="20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 </a:t>
            </a:r>
            <a:r>
              <a:rPr lang="sv-SE" sz="2000" b="1" i="1" dirty="0" err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keresni</a:t>
            </a:r>
            <a:r>
              <a:rPr lang="sv-SE" sz="20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!</a:t>
            </a:r>
            <a:endParaRPr lang="hu-HU" sz="3200" b="1" dirty="0" smtClean="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99592" y="5157191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1400" b="1" dirty="0"/>
          </a:p>
        </p:txBody>
      </p:sp>
      <p:pic>
        <p:nvPicPr>
          <p:cNvPr id="5" name="Bild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3"/>
            <a:ext cx="1007343" cy="101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51</a:t>
            </a:fld>
            <a:endParaRPr lang="hu-HU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87524" y="3861048"/>
            <a:ext cx="8568952" cy="2620888"/>
          </a:xfrm>
        </p:spPr>
        <p:txBody>
          <a:bodyPr/>
          <a:lstStyle/>
          <a:p>
            <a:pPr>
              <a:buNone/>
            </a:pPr>
            <a:r>
              <a:rPr lang="nl-NL" sz="2000" b="1" dirty="0" smtClean="0"/>
              <a:t>	A két Nyugat-Európai </a:t>
            </a:r>
            <a:r>
              <a:rPr lang="nl-NL" sz="2000" b="1" i="1" dirty="0" smtClean="0"/>
              <a:t>Magyar</a:t>
            </a:r>
            <a:r>
              <a:rPr lang="nl-NL" sz="2000" b="1" dirty="0" smtClean="0"/>
              <a:t> egyházi szervezet vezetősége –  a </a:t>
            </a:r>
            <a:r>
              <a:rPr lang="nl-NL" sz="2000" b="1" i="1" dirty="0" smtClean="0"/>
              <a:t>Református Lelkigondozó Szolgálat</a:t>
            </a:r>
            <a:r>
              <a:rPr lang="nl-NL" sz="2000" b="1" dirty="0" smtClean="0"/>
              <a:t> és a </a:t>
            </a:r>
            <a:r>
              <a:rPr lang="nl-NL" sz="2000" b="1" i="1" dirty="0" smtClean="0"/>
              <a:t>Protestáns Gyülekezetek Szövetsége</a:t>
            </a:r>
            <a:r>
              <a:rPr lang="nl-NL" sz="2000" b="1" dirty="0" smtClean="0"/>
              <a:t> - a másfél évtizede fennálló elkülönülés megszüntetést célzó szándék-megállapodással integrácós folyamatot indít azzal a céllal, hogy a két testvérszervezet kölcsönösen megtalálja a megosztás megszüntetését és egységes jövőbeni szervezetet alkosson, egymás struktúráiba a másik kompetenciáját folyamatosan beépítse, alkalmaik meghirdetésével ill. azok látogatásával pedig a közeledést munkálja</a:t>
            </a:r>
            <a:r>
              <a:rPr lang="nl-NL" sz="2000" dirty="0" smtClean="0"/>
              <a:t>. </a:t>
            </a:r>
            <a:endParaRPr lang="sv-SE" dirty="0" smtClean="0"/>
          </a:p>
          <a:p>
            <a:endParaRPr lang="sv-S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023" y="260648"/>
            <a:ext cx="8079953" cy="12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2"/>
            <a:ext cx="8280920" cy="87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276872"/>
            <a:ext cx="5184576" cy="146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ktangel 7"/>
          <p:cNvSpPr/>
          <p:nvPr/>
        </p:nvSpPr>
        <p:spPr>
          <a:xfrm rot="20316669">
            <a:off x="-67820" y="2489388"/>
            <a:ext cx="342581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dirty="0" smtClean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PONTOSÍTÁSKÉRÉS</a:t>
            </a:r>
          </a:p>
          <a:p>
            <a:r>
              <a:rPr lang="sv-SE" sz="2000" b="1" dirty="0" err="1" smtClean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Balatonszárszó</a:t>
            </a:r>
            <a:r>
              <a:rPr lang="sv-SE" sz="2000" b="1" dirty="0" smtClean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2017-09-01--03</a:t>
            </a:r>
            <a:endParaRPr lang="sv-SE" sz="12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52</a:t>
            </a:fld>
            <a:endParaRPr lang="sv-SE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820687"/>
          </a:xfrm>
        </p:spPr>
        <p:txBody>
          <a:bodyPr/>
          <a:lstStyle/>
          <a:p>
            <a:pPr marL="0" indent="0" algn="ctr">
              <a:buNone/>
            </a:pPr>
            <a:r>
              <a:rPr lang="sv-SE" b="1" dirty="0" err="1" smtClean="0">
                <a:solidFill>
                  <a:srgbClr val="FF0000"/>
                </a:solidFill>
              </a:rPr>
              <a:t>Jóreménységgel</a:t>
            </a:r>
            <a:r>
              <a:rPr lang="sv-SE" b="1" dirty="0" smtClean="0">
                <a:solidFill>
                  <a:srgbClr val="FF0000"/>
                </a:solidFill>
              </a:rPr>
              <a:t> </a:t>
            </a:r>
            <a:r>
              <a:rPr lang="sv-SE" b="1" dirty="0" err="1" smtClean="0">
                <a:solidFill>
                  <a:srgbClr val="FF0000"/>
                </a:solidFill>
              </a:rPr>
              <a:t>tekintünk</a:t>
            </a:r>
            <a:r>
              <a:rPr lang="sv-SE" b="1" dirty="0" smtClean="0">
                <a:solidFill>
                  <a:srgbClr val="FF0000"/>
                </a:solidFill>
              </a:rPr>
              <a:t> a </a:t>
            </a:r>
            <a:r>
              <a:rPr lang="sv-SE" b="1" dirty="0" err="1" smtClean="0">
                <a:solidFill>
                  <a:srgbClr val="FF0000"/>
                </a:solidFill>
              </a:rPr>
              <a:t>jöv</a:t>
            </a:r>
            <a:r>
              <a:rPr lang="hu-HU" b="1" dirty="0" smtClean="0">
                <a:solidFill>
                  <a:srgbClr val="FF0000"/>
                </a:solidFill>
              </a:rPr>
              <a:t>ő</a:t>
            </a:r>
            <a:r>
              <a:rPr lang="sv-SE" b="1" dirty="0">
                <a:solidFill>
                  <a:srgbClr val="FF0000"/>
                </a:solidFill>
              </a:rPr>
              <a:t>b</a:t>
            </a:r>
            <a:r>
              <a:rPr lang="sv-SE" b="1" dirty="0" smtClean="0">
                <a:solidFill>
                  <a:srgbClr val="FF0000"/>
                </a:solidFill>
              </a:rPr>
              <a:t>e</a:t>
            </a:r>
            <a:endParaRPr lang="sv-SE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8762" y="1268760"/>
            <a:ext cx="100647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53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00542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sv-SE" sz="2800" b="1" dirty="0" err="1" smtClean="0"/>
              <a:t>FELSŐŐR/Oberwart</a:t>
            </a:r>
            <a:r>
              <a:rPr lang="sv-SE" sz="2800" b="1" dirty="0" smtClean="0"/>
              <a:t> 2018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200" b="1" dirty="0" err="1" smtClean="0">
                <a:solidFill>
                  <a:srgbClr val="1F497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Együtt</a:t>
            </a:r>
            <a:r>
              <a:rPr lang="sv-SE" sz="2200" b="1" dirty="0" smtClean="0">
                <a:solidFill>
                  <a:srgbClr val="1F497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v-SE" sz="2200" b="1" dirty="0" err="1" smtClean="0">
                <a:solidFill>
                  <a:srgbClr val="1F497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töltött</a:t>
            </a:r>
            <a:r>
              <a:rPr lang="sv-SE" sz="2200" b="1" dirty="0" smtClean="0">
                <a:solidFill>
                  <a:srgbClr val="1F497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v-SE" sz="2200" b="1" dirty="0" err="1" smtClean="0">
                <a:solidFill>
                  <a:srgbClr val="1F497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időkeret</a:t>
            </a:r>
            <a:r>
              <a:rPr lang="sv-SE" sz="2200" dirty="0" smtClean="0">
                <a:solidFill>
                  <a:srgbClr val="1F497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sv-SE" sz="2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 </a:t>
            </a:r>
            <a:r>
              <a:rPr lang="sv-SE" sz="2200" b="1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egész</a:t>
            </a:r>
            <a:r>
              <a:rPr lang="sv-SE" sz="2200" b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+ 2x alig ½ </a:t>
            </a:r>
            <a:r>
              <a:rPr lang="sv-SE" sz="2200" b="1" dirty="0" err="1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nap</a:t>
            </a:r>
            <a:r>
              <a:rPr lang="sv-SE" sz="22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v-SE" sz="22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sv-SE" sz="2200" dirty="0" smtClean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v-SE" sz="2200" b="1" dirty="0" smtClean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32½</a:t>
            </a:r>
            <a:r>
              <a:rPr lang="sv-SE" sz="2200" b="1" dirty="0" smtClean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sv-SE" sz="2200" b="1" dirty="0" err="1" smtClean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munkaóra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54</a:t>
            </a:fld>
            <a:endParaRPr lang="sv-SE"/>
          </a:p>
        </p:txBody>
      </p:sp>
      <p:graphicFrame>
        <p:nvGraphicFramePr>
          <p:cNvPr id="5" name="Tabell 4"/>
          <p:cNvGraphicFramePr>
            <a:graphicFrameLocks noGrp="1"/>
          </p:cNvGraphicFramePr>
          <p:nvPr/>
        </p:nvGraphicFramePr>
        <p:xfrm>
          <a:off x="1115616" y="1916833"/>
          <a:ext cx="6912768" cy="3460305"/>
        </p:xfrm>
        <a:graphic>
          <a:graphicData uri="http://schemas.openxmlformats.org/drawingml/2006/table">
            <a:tbl>
              <a:tblPr/>
              <a:tblGrid>
                <a:gridCol w="5614060"/>
                <a:gridCol w="1298708"/>
              </a:tblGrid>
              <a:tr h="378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2400" dirty="0" err="1">
                          <a:latin typeface="Calibri"/>
                          <a:ea typeface="Calibri"/>
                          <a:cs typeface="Times New Roman"/>
                        </a:rPr>
                        <a:t>Áhítat/istentisztelet</a:t>
                      </a:r>
                      <a:endParaRPr lang="sv-SE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1800" b="1" dirty="0">
                          <a:latin typeface="Calibri"/>
                          <a:ea typeface="Calibri"/>
                          <a:cs typeface="Times New Roman"/>
                        </a:rPr>
                        <a:t>   4½ </a:t>
                      </a:r>
                      <a:r>
                        <a:rPr lang="sv-SE" sz="1800" b="1" dirty="0" err="1">
                          <a:latin typeface="Calibri"/>
                          <a:ea typeface="Calibri"/>
                          <a:cs typeface="Times New Roman"/>
                        </a:rPr>
                        <a:t>óra</a:t>
                      </a:r>
                      <a:endParaRPr lang="sv-S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2400" dirty="0" err="1">
                          <a:latin typeface="Calibri"/>
                          <a:ea typeface="Calibri"/>
                          <a:cs typeface="Times New Roman"/>
                        </a:rPr>
                        <a:t>Vezetőségi</a:t>
                      </a:r>
                      <a:r>
                        <a:rPr lang="sv-SE" sz="24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sv-SE" sz="2400" dirty="0" err="1">
                          <a:latin typeface="Calibri"/>
                          <a:ea typeface="Calibri"/>
                          <a:cs typeface="Times New Roman"/>
                        </a:rPr>
                        <a:t>tanácskozás</a:t>
                      </a:r>
                      <a:endParaRPr lang="sv-SE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1800" b="1" dirty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sv-SE" sz="1800" b="1" dirty="0" smtClean="0">
                          <a:latin typeface="Calibri"/>
                          <a:ea typeface="Calibri"/>
                          <a:cs typeface="Times New Roman"/>
                        </a:rPr>
                        <a:t>6 </a:t>
                      </a:r>
                      <a:r>
                        <a:rPr lang="sv-SE" sz="1800" b="1" dirty="0" err="1">
                          <a:latin typeface="Calibri"/>
                          <a:ea typeface="Calibri"/>
                          <a:cs typeface="Times New Roman"/>
                        </a:rPr>
                        <a:t>óra</a:t>
                      </a:r>
                      <a:endParaRPr lang="sv-S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378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24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Előadások</a:t>
                      </a:r>
                      <a:endParaRPr lang="sv-SE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18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sv-SE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 </a:t>
                      </a:r>
                      <a:r>
                        <a:rPr lang="sv-SE" sz="18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óra</a:t>
                      </a:r>
                      <a:endParaRPr lang="sv-SE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8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2400" dirty="0" err="1" smtClean="0">
                          <a:latin typeface="Calibri"/>
                          <a:ea typeface="Calibri"/>
                          <a:cs typeface="Times New Roman"/>
                        </a:rPr>
                        <a:t>Kerekasztal</a:t>
                      </a:r>
                      <a:endParaRPr lang="sv-SE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18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sv-SE" sz="1800" b="1" dirty="0" smtClean="0">
                          <a:latin typeface="Calibri"/>
                          <a:ea typeface="Calibri"/>
                          <a:cs typeface="Times New Roman"/>
                        </a:rPr>
                        <a:t>  1½ </a:t>
                      </a:r>
                      <a:r>
                        <a:rPr lang="sv-SE" sz="1800" b="1" dirty="0" err="1">
                          <a:latin typeface="Calibri"/>
                          <a:ea typeface="Calibri"/>
                          <a:cs typeface="Times New Roman"/>
                        </a:rPr>
                        <a:t>óra</a:t>
                      </a:r>
                      <a:endParaRPr lang="sv-S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2400" dirty="0" err="1">
                          <a:latin typeface="Calibri"/>
                          <a:ea typeface="Calibri"/>
                          <a:cs typeface="Times New Roman"/>
                        </a:rPr>
                        <a:t>Közösségi</a:t>
                      </a:r>
                      <a:r>
                        <a:rPr lang="sv-SE" sz="2400" dirty="0">
                          <a:latin typeface="Calibri"/>
                          <a:ea typeface="Calibri"/>
                          <a:cs typeface="Times New Roman"/>
                        </a:rPr>
                        <a:t> program film, </a:t>
                      </a:r>
                      <a:r>
                        <a:rPr lang="sv-SE" sz="2400" dirty="0" err="1">
                          <a:latin typeface="Calibri"/>
                          <a:ea typeface="Calibri"/>
                          <a:cs typeface="Times New Roman"/>
                        </a:rPr>
                        <a:t>szabaid</a:t>
                      </a:r>
                      <a:r>
                        <a:rPr lang="sv-SE" sz="2400" dirty="0" err="1">
                          <a:latin typeface="Calibri"/>
                          <a:ea typeface="Calibri"/>
                          <a:cs typeface="Calibri"/>
                        </a:rPr>
                        <a:t>ő</a:t>
                      </a:r>
                      <a:endParaRPr lang="sv-SE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1800" b="1" dirty="0" smtClean="0">
                          <a:latin typeface="+mn-lt"/>
                          <a:ea typeface="Calibri"/>
                          <a:cs typeface="Times New Roman"/>
                        </a:rPr>
                        <a:t>5½ </a:t>
                      </a:r>
                      <a:r>
                        <a:rPr lang="sv-SE" sz="1800" b="1" dirty="0" err="1">
                          <a:latin typeface="Calibri"/>
                          <a:ea typeface="Calibri"/>
                          <a:cs typeface="Times New Roman"/>
                        </a:rPr>
                        <a:t>óra</a:t>
                      </a:r>
                      <a:endParaRPr lang="sv-S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2400" dirty="0" err="1">
                          <a:latin typeface="Calibri"/>
                          <a:ea typeface="Calibri"/>
                          <a:cs typeface="Times New Roman"/>
                        </a:rPr>
                        <a:t>Étkezés</a:t>
                      </a:r>
                      <a:r>
                        <a:rPr lang="sv-SE" sz="2400" dirty="0">
                          <a:latin typeface="Calibri"/>
                          <a:ea typeface="Calibri"/>
                          <a:cs typeface="Times New Roman"/>
                        </a:rPr>
                        <a:t> 3 </a:t>
                      </a:r>
                      <a:r>
                        <a:rPr lang="sv-SE" sz="2400" dirty="0" err="1">
                          <a:latin typeface="Calibri"/>
                          <a:ea typeface="Calibri"/>
                          <a:cs typeface="Times New Roman"/>
                        </a:rPr>
                        <a:t>reggeli</a:t>
                      </a:r>
                      <a:r>
                        <a:rPr lang="sv-SE" sz="2400" dirty="0">
                          <a:latin typeface="Calibri"/>
                          <a:ea typeface="Calibri"/>
                          <a:cs typeface="Times New Roman"/>
                        </a:rPr>
                        <a:t> + 3 </a:t>
                      </a:r>
                      <a:r>
                        <a:rPr lang="sv-SE" sz="2400" dirty="0" err="1">
                          <a:latin typeface="Calibri"/>
                          <a:ea typeface="Calibri"/>
                          <a:cs typeface="Times New Roman"/>
                        </a:rPr>
                        <a:t>ebéd</a:t>
                      </a:r>
                      <a:r>
                        <a:rPr lang="sv-SE" sz="2400" dirty="0">
                          <a:latin typeface="Calibri"/>
                          <a:ea typeface="Calibri"/>
                          <a:cs typeface="Times New Roman"/>
                        </a:rPr>
                        <a:t> + 3 </a:t>
                      </a:r>
                      <a:r>
                        <a:rPr lang="sv-SE" sz="2400" dirty="0" err="1">
                          <a:latin typeface="Calibri"/>
                          <a:ea typeface="Calibri"/>
                          <a:cs typeface="Times New Roman"/>
                        </a:rPr>
                        <a:t>vacsora</a:t>
                      </a:r>
                      <a:endParaRPr lang="sv-SE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18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sv-SE" sz="1800" b="1" dirty="0" smtClean="0">
                          <a:latin typeface="Calibri"/>
                          <a:ea typeface="Calibri"/>
                          <a:cs typeface="Times New Roman"/>
                        </a:rPr>
                        <a:t>6 </a:t>
                      </a:r>
                      <a:r>
                        <a:rPr lang="sv-SE" sz="1800" b="1" dirty="0" err="1">
                          <a:latin typeface="Calibri"/>
                          <a:ea typeface="Calibri"/>
                          <a:cs typeface="Times New Roman"/>
                        </a:rPr>
                        <a:t>óra</a:t>
                      </a:r>
                      <a:endParaRPr lang="sv-S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9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2400" dirty="0" err="1">
                          <a:latin typeface="Calibri"/>
                          <a:ea typeface="Calibri"/>
                          <a:cs typeface="Times New Roman"/>
                        </a:rPr>
                        <a:t>Szünet</a:t>
                      </a:r>
                      <a:r>
                        <a:rPr lang="sv-SE" sz="2400" dirty="0">
                          <a:latin typeface="Calibri"/>
                          <a:ea typeface="Calibri"/>
                          <a:cs typeface="Times New Roman"/>
                        </a:rPr>
                        <a:t> 4 </a:t>
                      </a:r>
                      <a:r>
                        <a:rPr lang="sv-SE" sz="2400" dirty="0" err="1">
                          <a:latin typeface="Calibri"/>
                          <a:ea typeface="Calibri"/>
                          <a:cs typeface="Times New Roman"/>
                        </a:rPr>
                        <a:t>félórás</a:t>
                      </a:r>
                      <a:endParaRPr lang="sv-SE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1800" b="1" dirty="0">
                          <a:latin typeface="Calibri"/>
                          <a:ea typeface="Calibri"/>
                          <a:cs typeface="Times New Roman"/>
                        </a:rPr>
                        <a:t> 2 </a:t>
                      </a:r>
                      <a:r>
                        <a:rPr lang="sv-SE" sz="1800" b="1" dirty="0" err="1">
                          <a:latin typeface="Calibri"/>
                          <a:ea typeface="Calibri"/>
                          <a:cs typeface="Times New Roman"/>
                        </a:rPr>
                        <a:t>óra</a:t>
                      </a:r>
                      <a:endParaRPr lang="sv-S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2400" b="1" dirty="0" err="1" smtClean="0">
                          <a:latin typeface="Calibri"/>
                          <a:ea typeface="Calibri"/>
                          <a:cs typeface="Times New Roman"/>
                        </a:rPr>
                        <a:t>Felhasznált</a:t>
                      </a:r>
                      <a:r>
                        <a:rPr lang="sv-SE" sz="24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sv-SE" sz="2400" b="1" dirty="0" err="1">
                          <a:latin typeface="Calibri"/>
                          <a:ea typeface="Calibri"/>
                          <a:cs typeface="Times New Roman"/>
                        </a:rPr>
                        <a:t>keret</a:t>
                      </a:r>
                      <a:r>
                        <a:rPr lang="sv-SE" sz="24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sv-SE" sz="2400" b="1" dirty="0" err="1">
                          <a:latin typeface="Calibri"/>
                          <a:ea typeface="Calibri"/>
                          <a:cs typeface="Times New Roman"/>
                        </a:rPr>
                        <a:t>összesen</a:t>
                      </a:r>
                      <a:endParaRPr lang="sv-SE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v-SE" sz="18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sv-SE" sz="1800" b="1" dirty="0" smtClean="0">
                          <a:latin typeface="Calibri"/>
                          <a:ea typeface="Calibri"/>
                          <a:cs typeface="Times New Roman"/>
                        </a:rPr>
                        <a:t>32½ </a:t>
                      </a:r>
                      <a:r>
                        <a:rPr lang="sv-SE" sz="1800" b="1" dirty="0" err="1">
                          <a:latin typeface="Calibri"/>
                          <a:ea typeface="Calibri"/>
                          <a:cs typeface="Times New Roman"/>
                        </a:rPr>
                        <a:t>óra</a:t>
                      </a:r>
                      <a:endParaRPr lang="sv-S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337" y="188640"/>
            <a:ext cx="60293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60848"/>
            <a:ext cx="8064896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006725"/>
            <a:ext cx="8208912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933056"/>
            <a:ext cx="2576139" cy="91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ktangel 8"/>
          <p:cNvSpPr/>
          <p:nvPr/>
        </p:nvSpPr>
        <p:spPr>
          <a:xfrm>
            <a:off x="539552" y="4941168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September 18, 2017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hu-HU" dirty="0" smtClean="0"/>
              <a:t>Ilyen jellegű (testületi) döntéshozatalra az évente egy alkalommal összeülő Vezetőségi Tanácskozásunk illetékes melyre legközelebb az ausztriai Felsőőrt/Oberwartban 2018. Július 5.-8. kerül sor. Addig is szíves megértését és türelmét kérem</a:t>
            </a:r>
            <a:r>
              <a:rPr lang="sv-SE" dirty="0" smtClean="0"/>
              <a:t>.</a:t>
            </a:r>
            <a:endParaRPr lang="sv-S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37112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55</a:t>
            </a:fld>
            <a:endParaRPr lang="hu-HU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smtClean="0"/>
              <a:t>Balatonfüredi Református Üdülő (Siloám) </a:t>
            </a:r>
            <a:r>
              <a:rPr lang="sv-SE" sz="2800" b="1" dirty="0" smtClean="0"/>
              <a:t/>
            </a:r>
            <a:br>
              <a:rPr lang="sv-SE" sz="2800" b="1" dirty="0" smtClean="0"/>
            </a:br>
            <a:r>
              <a:rPr lang="sv-SE" sz="2800" i="1" dirty="0" err="1" smtClean="0"/>
              <a:t>Javasolt</a:t>
            </a:r>
            <a:r>
              <a:rPr lang="sv-SE" sz="2800" i="1" dirty="0" smtClean="0"/>
              <a:t> id</a:t>
            </a:r>
            <a:r>
              <a:rPr lang="hu-HU" sz="2800" i="1" dirty="0" smtClean="0"/>
              <a:t>ő</a:t>
            </a:r>
            <a:r>
              <a:rPr lang="sv-SE" sz="2800" i="1" dirty="0" err="1" smtClean="0"/>
              <a:t>pont</a:t>
            </a:r>
            <a:r>
              <a:rPr lang="sv-SE" sz="2800" i="1" dirty="0" smtClean="0"/>
              <a:t> </a:t>
            </a:r>
            <a:r>
              <a:rPr lang="hu-HU" sz="2800" i="1" dirty="0" smtClean="0"/>
              <a:t>2019</a:t>
            </a:r>
            <a:r>
              <a:rPr lang="sv-SE" sz="2800" i="1" dirty="0" smtClean="0"/>
              <a:t>. </a:t>
            </a:r>
            <a:r>
              <a:rPr lang="sv-SE" sz="2800" i="1" dirty="0" err="1" smtClean="0"/>
              <a:t>június</a:t>
            </a:r>
            <a:r>
              <a:rPr lang="hu-HU" sz="2800" i="1" dirty="0" smtClean="0"/>
              <a:t> </a:t>
            </a:r>
            <a:r>
              <a:rPr lang="hu-HU" sz="2800" b="1" i="1" dirty="0" smtClean="0"/>
              <a:t>13-16 </a:t>
            </a:r>
            <a:r>
              <a:rPr lang="hu-HU" sz="2800" i="1" dirty="0" smtClean="0"/>
              <a:t>vagy </a:t>
            </a:r>
            <a:r>
              <a:rPr lang="hu-HU" sz="2800" b="1" i="1" dirty="0" smtClean="0"/>
              <a:t>20-23  </a:t>
            </a:r>
            <a:endParaRPr lang="sv-SE" sz="2800" b="1" i="1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56</a:t>
            </a:fld>
            <a:endParaRPr lang="hu-HU"/>
          </a:p>
        </p:txBody>
      </p:sp>
      <p:pic>
        <p:nvPicPr>
          <p:cNvPr id="7" name="Bildobjekt 6" descr="C:\Users\Bekassy\Desktop\Füre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5760720" cy="255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objekt 7" descr="G:\NyEMRLSz\NyEMRLSz-file\Elnksg\2019\Konf-tere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5823" y="4149080"/>
            <a:ext cx="385235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1043608" y="1066551"/>
            <a:ext cx="770485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Távlati</a:t>
            </a:r>
            <a:r>
              <a:rPr kumimoji="0" lang="sv-S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terv</a:t>
            </a:r>
            <a:r>
              <a:rPr kumimoji="0" lang="sv-S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– </a:t>
            </a:r>
            <a:r>
              <a:rPr kumimoji="0" lang="sv-S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székhely</a:t>
            </a:r>
            <a:r>
              <a:rPr kumimoji="0" lang="sv-S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áthelyezés</a:t>
            </a:r>
            <a:r>
              <a:rPr kumimoji="0" lang="sv-S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a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jelen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feltételeihez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alkalmazkodva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b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szükségünk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van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egy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központi</a:t>
            </a:r>
            <a:r>
              <a:rPr kumimoji="0" lang="sv-S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irodára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mely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fenntartására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és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működtetésére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költségtérítési</a:t>
            </a:r>
            <a:r>
              <a:rPr kumimoji="0" lang="sv-S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pályázatra</a:t>
            </a:r>
            <a:r>
              <a:rPr kumimoji="0" lang="sv-S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jogosultan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kumimoji="0" lang="sv-SE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földrajzi</a:t>
            </a:r>
            <a:r>
              <a:rPr kumimoji="0" lang="sv-SE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helyhez</a:t>
            </a:r>
            <a:r>
              <a:rPr kumimoji="0" lang="sv-SE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rögzített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címmel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b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és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elérhet</a:t>
            </a:r>
            <a:r>
              <a:rPr kumimoji="0" lang="hu-H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ő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en, </a:t>
            </a:r>
            <a:r>
              <a:rPr kumimoji="0" lang="sv-S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partnerszervezet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hez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kapcsoltan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is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rendelkezésünkre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állhat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– </a:t>
            </a:r>
            <a:b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informatikai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szakértő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(k) </a:t>
            </a:r>
            <a:r>
              <a:rPr kumimoji="0" lang="sv-SE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bevonásával</a:t>
            </a:r>
            <a:r>
              <a:rPr kumimoji="0" lang="sv-SE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endParaRPr kumimoji="0" lang="sv-SE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764704"/>
            <a:ext cx="100647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57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4657" y="476672"/>
            <a:ext cx="1007343" cy="101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467544" y="1772816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 smtClean="0"/>
              <a:t>A</a:t>
            </a:r>
            <a:r>
              <a:rPr lang="hu-HU" sz="2000" dirty="0" smtClean="0"/>
              <a:t> helyes megfejtés</a:t>
            </a:r>
            <a:r>
              <a:rPr lang="sv-SE" sz="2000" dirty="0" smtClean="0"/>
              <a:t>: </a:t>
            </a:r>
            <a:r>
              <a:rPr lang="hu-HU" sz="2000" b="1" dirty="0" smtClean="0"/>
              <a:t>Istenben bízunk. </a:t>
            </a:r>
            <a:endParaRPr lang="sv-SE" sz="2000" b="1" dirty="0" smtClean="0"/>
          </a:p>
          <a:p>
            <a:r>
              <a:rPr lang="hu-HU" sz="2000" dirty="0" smtClean="0"/>
              <a:t>Isten a világ és a történelem ura, kezében van, hogy ki és mikor növekszik vagy bukik el. </a:t>
            </a:r>
            <a:endParaRPr lang="sv-SE" sz="2000" dirty="0" smtClean="0"/>
          </a:p>
          <a:p>
            <a:endParaRPr lang="sv-SE" sz="2000" dirty="0" smtClean="0"/>
          </a:p>
          <a:p>
            <a:r>
              <a:rPr lang="hu-HU" sz="2000" b="1" i="1" dirty="0" smtClean="0"/>
              <a:t>Jobb az Úrban bízni,</a:t>
            </a:r>
            <a:r>
              <a:rPr lang="sv-SE" sz="2000" b="1" i="1" dirty="0" smtClean="0"/>
              <a:t> m</a:t>
            </a:r>
            <a:r>
              <a:rPr lang="hu-HU" sz="2000" b="1" i="1" dirty="0" smtClean="0"/>
              <a:t>int emberekben reménykedni</a:t>
            </a:r>
            <a:r>
              <a:rPr lang="hu-HU" sz="2000" dirty="0" smtClean="0"/>
              <a:t>. </a:t>
            </a:r>
            <a:r>
              <a:rPr lang="sv-SE" sz="2000" dirty="0" smtClean="0"/>
              <a:t>Zsolt </a:t>
            </a:r>
            <a:r>
              <a:rPr lang="hu-HU" sz="2000" dirty="0" smtClean="0"/>
              <a:t>118.</a:t>
            </a:r>
            <a:endParaRPr lang="sv-SE" sz="2000" i="1" dirty="0" smtClean="0"/>
          </a:p>
          <a:p>
            <a:r>
              <a:rPr lang="hu-HU" sz="2000" i="1" dirty="0" smtClean="0"/>
              <a:t>A</a:t>
            </a:r>
            <a:r>
              <a:rPr lang="hu-HU" sz="2000" dirty="0" smtClean="0"/>
              <a:t>z Istenbe vetett bizalom azonban nem járhat tétlenkedéssel. Az Úr csak azt </a:t>
            </a:r>
            <a:r>
              <a:rPr lang="hu-HU" sz="2000" b="1" dirty="0" smtClean="0"/>
              <a:t>áld</a:t>
            </a:r>
            <a:r>
              <a:rPr lang="sv-SE" sz="2000" b="1" dirty="0" smtClean="0"/>
              <a:t>h</a:t>
            </a:r>
            <a:r>
              <a:rPr lang="hu-HU" sz="2000" b="1" dirty="0" smtClean="0"/>
              <a:t>a</a:t>
            </a:r>
            <a:r>
              <a:rPr lang="sv-SE" sz="2000" b="1" dirty="0" smtClean="0"/>
              <a:t>tja </a:t>
            </a:r>
            <a:r>
              <a:rPr lang="sv-SE" sz="2000" b="1" dirty="0" err="1" smtClean="0"/>
              <a:t>meg</a:t>
            </a:r>
            <a:r>
              <a:rPr lang="hu-HU" sz="2000" dirty="0" smtClean="0"/>
              <a:t>, amit elé viszünk és felajánlunk neki. </a:t>
            </a:r>
            <a:endParaRPr lang="sv-SE" sz="2000" dirty="0" smtClean="0"/>
          </a:p>
          <a:p>
            <a:endParaRPr lang="sv-SE" sz="2000" dirty="0" smtClean="0"/>
          </a:p>
          <a:p>
            <a:r>
              <a:rPr lang="hu-HU" sz="2000" dirty="0" smtClean="0"/>
              <a:t>A benne való bizalom megéléséhez szükség van </a:t>
            </a:r>
            <a:r>
              <a:rPr lang="hu-HU" sz="2000" b="1" dirty="0" smtClean="0"/>
              <a:t>imaéletre</a:t>
            </a:r>
            <a:r>
              <a:rPr lang="hu-HU" sz="2000" dirty="0" smtClean="0"/>
              <a:t> és az előző pontban érintett </a:t>
            </a:r>
            <a:r>
              <a:rPr lang="hu-HU" sz="2000" b="1" dirty="0" smtClean="0"/>
              <a:t>közösségi aktivitásra az egyház felelős tagjaként</a:t>
            </a:r>
            <a:r>
              <a:rPr lang="hu-HU" sz="2000" dirty="0" smtClean="0"/>
              <a:t>. </a:t>
            </a:r>
            <a:endParaRPr lang="sv-SE" sz="2000" dirty="0" smtClean="0"/>
          </a:p>
          <a:p>
            <a:endParaRPr lang="sv-SE" sz="2000" dirty="0" smtClean="0"/>
          </a:p>
          <a:p>
            <a:r>
              <a:rPr lang="sv-SE" sz="2000" dirty="0" smtClean="0"/>
              <a:t>					</a:t>
            </a:r>
            <a:r>
              <a:rPr lang="hu-HU" sz="2000" b="1" i="1" dirty="0" smtClean="0"/>
              <a:t>„Ne félj, csak higgy!”</a:t>
            </a:r>
            <a:endParaRPr lang="sv-SE" sz="2000" b="1" i="1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58</a:t>
            </a:fld>
            <a:endParaRPr lang="hu-HU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5387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685070" y="1700808"/>
            <a:ext cx="76744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800" b="1" dirty="0" smtClean="0">
                <a:solidFill>
                  <a:schemeClr val="tx2"/>
                </a:solidFill>
              </a:rPr>
              <a:t>KÖSZÖNÖM A MEGTISZTELŐ FIGYELEMET</a:t>
            </a:r>
          </a:p>
          <a:p>
            <a:pPr algn="ctr"/>
            <a:r>
              <a:rPr lang="sv-SE" sz="2800" b="1" dirty="0" smtClean="0">
                <a:solidFill>
                  <a:schemeClr val="tx2"/>
                </a:solidFill>
              </a:rPr>
              <a:t>és </a:t>
            </a:r>
            <a:r>
              <a:rPr lang="sv-SE" sz="2800" b="1" dirty="0" err="1" smtClean="0">
                <a:solidFill>
                  <a:schemeClr val="tx2"/>
                </a:solidFill>
              </a:rPr>
              <a:t>kérem</a:t>
            </a:r>
            <a:r>
              <a:rPr lang="sv-SE" sz="2800" b="1" dirty="0" smtClean="0">
                <a:solidFill>
                  <a:schemeClr val="tx2"/>
                </a:solidFill>
              </a:rPr>
              <a:t> </a:t>
            </a:r>
            <a:r>
              <a:rPr lang="sv-SE" sz="2800" b="1" dirty="0" err="1" smtClean="0">
                <a:solidFill>
                  <a:schemeClr val="tx2"/>
                </a:solidFill>
              </a:rPr>
              <a:t>jelentésem</a:t>
            </a:r>
            <a:r>
              <a:rPr lang="sv-SE" sz="2800" b="1" dirty="0" smtClean="0">
                <a:solidFill>
                  <a:schemeClr val="tx2"/>
                </a:solidFill>
              </a:rPr>
              <a:t> </a:t>
            </a:r>
            <a:r>
              <a:rPr lang="sv-SE" sz="2800" b="1" dirty="0" err="1" smtClean="0">
                <a:solidFill>
                  <a:schemeClr val="tx2"/>
                </a:solidFill>
              </a:rPr>
              <a:t>elfogadását</a:t>
            </a:r>
            <a:endParaRPr lang="sv-SE" sz="2800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100647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59</a:t>
            </a:fld>
            <a:endParaRPr lang="hu-HU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>
            <a:noAutofit/>
          </a:bodyPr>
          <a:lstStyle/>
          <a:p>
            <a:r>
              <a:rPr lang="pt-BR" sz="2400" dirty="0" smtClean="0"/>
              <a:t>Ravasz László: “Nyugat és Kelet között számunkra egy út van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i="1" dirty="0" smtClean="0">
                <a:solidFill>
                  <a:srgbClr val="FF0000"/>
                </a:solidFill>
              </a:rPr>
              <a:t>Fölfelé</a:t>
            </a:r>
            <a:r>
              <a:rPr lang="pt-BR" sz="2800" b="1" dirty="0" smtClean="0">
                <a:solidFill>
                  <a:srgbClr val="FF0000"/>
                </a:solidFill>
              </a:rPr>
              <a:t>!” </a:t>
            </a:r>
            <a:r>
              <a:rPr lang="pt-BR" sz="2400" dirty="0" smtClean="0"/>
              <a:t>Ez a mi útunk. Mindenütt. </a:t>
            </a:r>
            <a:endParaRPr lang="sv-SE" sz="2000" dirty="0"/>
          </a:p>
        </p:txBody>
      </p:sp>
      <p:sp>
        <p:nvSpPr>
          <p:cNvPr id="6" name="Rektangel 5"/>
          <p:cNvSpPr/>
          <p:nvPr/>
        </p:nvSpPr>
        <p:spPr>
          <a:xfrm>
            <a:off x="4125406" y="1628800"/>
            <a:ext cx="46950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2800" b="1" dirty="0" smtClean="0">
                <a:latin typeface="Calibri"/>
                <a:cs typeface="+mn-cs"/>
              </a:rPr>
              <a:t>GRATULÁLUNK </a:t>
            </a:r>
            <a:br>
              <a:rPr lang="nl-NL" sz="2800" b="1" dirty="0" smtClean="0">
                <a:latin typeface="Calibri"/>
                <a:cs typeface="+mn-cs"/>
              </a:rPr>
            </a:br>
            <a:r>
              <a:rPr lang="nl-NL" sz="2800" b="1" dirty="0" smtClean="0">
                <a:latin typeface="Calibri"/>
                <a:cs typeface="+mn-cs"/>
              </a:rPr>
              <a:t>Dr Tóth  Miklós 93. </a:t>
            </a:r>
            <a:r>
              <a:rPr lang="nl-NL" sz="2800" b="1" dirty="0">
                <a:latin typeface="Calibri"/>
                <a:cs typeface="+mn-cs"/>
              </a:rPr>
              <a:t>éves</a:t>
            </a:r>
            <a:endParaRPr lang="sv-SE" sz="2800" b="1" dirty="0"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2800" b="1" dirty="0" smtClean="0">
                <a:latin typeface="Calibri"/>
                <a:cs typeface="+mn-cs"/>
              </a:rPr>
              <a:t>2018. aug. 6. </a:t>
            </a:r>
            <a:endParaRPr lang="sv-SE" sz="2800" b="1" dirty="0" smtClean="0">
              <a:latin typeface="Calibri"/>
              <a:cs typeface="+mn-cs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611560" y="5949280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i="1" dirty="0" err="1" smtClean="0">
                <a:solidFill>
                  <a:prstClr val="black"/>
                </a:solidFill>
                <a:latin typeface="Calibri"/>
                <a:cs typeface="+mn-cs"/>
              </a:rPr>
              <a:t>Az</a:t>
            </a:r>
            <a:r>
              <a:rPr lang="en-GB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GB" sz="2000" b="1" i="1" dirty="0" err="1" smtClean="0">
                <a:solidFill>
                  <a:prstClr val="black"/>
                </a:solidFill>
                <a:latin typeface="Calibri"/>
                <a:cs typeface="+mn-cs"/>
              </a:rPr>
              <a:t>egész</a:t>
            </a:r>
            <a:r>
              <a:rPr lang="en-GB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GB" sz="2000" b="1" i="1" dirty="0" err="1" smtClean="0">
                <a:solidFill>
                  <a:prstClr val="black"/>
                </a:solidFill>
                <a:latin typeface="Calibri"/>
                <a:cs typeface="+mn-cs"/>
              </a:rPr>
              <a:t>világra</a:t>
            </a:r>
            <a:r>
              <a:rPr lang="en-GB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GB" sz="2000" b="1" i="1" dirty="0" err="1" smtClean="0">
                <a:solidFill>
                  <a:prstClr val="black"/>
                </a:solidFill>
                <a:latin typeface="Calibri"/>
                <a:cs typeface="+mn-cs"/>
              </a:rPr>
              <a:t>kiterjedő</a:t>
            </a:r>
            <a:r>
              <a:rPr lang="en-GB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GB" sz="2000" b="1" dirty="0" smtClean="0">
                <a:solidFill>
                  <a:prstClr val="black"/>
                </a:solidFill>
                <a:latin typeface="Calibri"/>
                <a:cs typeface="+mn-cs"/>
              </a:rPr>
              <a:t>MAGYAR SZELLEMI HAZA </a:t>
            </a:r>
            <a:endParaRPr lang="sv-SE" sz="24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212976"/>
            <a:ext cx="3567301" cy="286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11115"/>
            <a:ext cx="3096344" cy="452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0322" y="5805264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91415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23727" y="345132"/>
            <a:ext cx="5698157" cy="491580"/>
          </a:xfrm>
        </p:spPr>
        <p:txBody>
          <a:bodyPr/>
          <a:lstStyle/>
          <a:p>
            <a:r>
              <a:rPr lang="sv-SE" sz="2400" b="1" dirty="0" smtClean="0"/>
              <a:t>GRATULÁLUNK</a:t>
            </a:r>
            <a:endParaRPr lang="sv-SE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825" y="1196752"/>
            <a:ext cx="7372350" cy="348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175" y="4725144"/>
            <a:ext cx="78676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4887" y="5805264"/>
            <a:ext cx="71342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9357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23727" y="345132"/>
            <a:ext cx="5698157" cy="491580"/>
          </a:xfrm>
        </p:spPr>
        <p:txBody>
          <a:bodyPr/>
          <a:lstStyle/>
          <a:p>
            <a:r>
              <a:rPr lang="sv-SE" sz="2400" b="1" dirty="0" smtClean="0"/>
              <a:t>GRTAULÁLUNK</a:t>
            </a:r>
            <a:endParaRPr lang="sv-SE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723355" cy="73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479550"/>
            <a:ext cx="6192688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276872"/>
            <a:ext cx="4600575" cy="369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8</a:t>
            </a:fld>
            <a:endParaRPr lang="hu-HU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NyEMRLSz-Vil_Eln2018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9357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054040"/>
            <a:ext cx="3960440" cy="274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0162" y="0"/>
            <a:ext cx="65436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objekt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700808"/>
            <a:ext cx="3874770" cy="389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762" y="4797152"/>
            <a:ext cx="3897238" cy="170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A0F34-72BD-45B4-88F0-9153E6A5474C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NyEMRLSz-Vil_Eln2018</a:t>
            </a:r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2745</TotalTime>
  <Words>1054</Words>
  <Application>Microsoft Office PowerPoint</Application>
  <PresentationFormat>Bildspel på skärmen (4:3)</PresentationFormat>
  <Paragraphs>310</Paragraphs>
  <Slides>59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59</vt:i4>
      </vt:variant>
    </vt:vector>
  </HeadingPairs>
  <TitlesOfParts>
    <vt:vector size="60" baseType="lpstr">
      <vt:lpstr>Office-tema</vt:lpstr>
      <vt:lpstr>Bild 1</vt:lpstr>
      <vt:lpstr>Bild 2</vt:lpstr>
      <vt:lpstr>Célunk</vt:lpstr>
      <vt:lpstr>Gratulálunk!</vt:lpstr>
      <vt:lpstr>Özv. Dr Gyenge Imréné - Editnéni </vt:lpstr>
      <vt:lpstr>Ravasz László: “Nyugat és Kelet között számunkra egy út van  Fölfelé!” Ez a mi útunk. Mindenütt. </vt:lpstr>
      <vt:lpstr>GRATULÁLUNK</vt:lpstr>
      <vt:lpstr>GRTAULÁLUNK</vt:lpstr>
      <vt:lpstr>Bild 9</vt:lpstr>
      <vt:lpstr>Prof. Nt. Segesvári Viktor, PhD, DD  a NyEMRLSz t.b. tagja 86 éves  </vt:lpstr>
      <vt:lpstr>Emlékezzünk</vt:lpstr>
      <vt:lpstr>Bild 12</vt:lpstr>
      <vt:lpstr>Bild 13</vt:lpstr>
      <vt:lpstr>Billy Graham baptista predikátor *1918. nov. 7. -- †2018. február 21.</vt:lpstr>
      <vt:lpstr>Kányádi Sándor  *1929- †2018</vt:lpstr>
      <vt:lpstr>Hálát adunk értük az élet Urának</vt:lpstr>
      <vt:lpstr>Kimentések - üdvözlések</vt:lpstr>
      <vt:lpstr>Bild 18</vt:lpstr>
      <vt:lpstr>Köszönet hálós ügyeink intézéséért </vt:lpstr>
      <vt:lpstr>Bild 20</vt:lpstr>
      <vt:lpstr>Múltunk emlékezete </vt:lpstr>
      <vt:lpstr>Bild 22</vt:lpstr>
      <vt:lpstr>Bild 23</vt:lpstr>
      <vt:lpstr>A LONDONI gyülekezet az idén 70 éves 1948-ban Dobos Karoly alapitotta  vasárnaponként 2 istentisztelettel</vt:lpstr>
      <vt:lpstr>Bild 25</vt:lpstr>
      <vt:lpstr>Bild 26</vt:lpstr>
      <vt:lpstr>Bild 27</vt:lpstr>
      <vt:lpstr>Bild 28</vt:lpstr>
      <vt:lpstr>Ezek történtek jelenünkben</vt:lpstr>
      <vt:lpstr>Mártírokról és elvándoroltakról </vt:lpstr>
      <vt:lpstr>Mártírokról és elvándoroltakról </vt:lpstr>
      <vt:lpstr>Bild 32</vt:lpstr>
      <vt:lpstr>Bild 33</vt:lpstr>
      <vt:lpstr>Bild 34</vt:lpstr>
      <vt:lpstr>A Kárpátmedencei GK 2015-ben</vt:lpstr>
      <vt:lpstr>Bogárdi Szabó István püspök  a Zsinat lelkészi elnöke </vt:lpstr>
      <vt:lpstr>A GK 2009-es ”egységteremtése” </vt:lpstr>
      <vt:lpstr>Bild 38</vt:lpstr>
      <vt:lpstr>Bild 39</vt:lpstr>
      <vt:lpstr>Ösztöndíjas lelkészek a szórványba</vt:lpstr>
      <vt:lpstr>Bild 41</vt:lpstr>
      <vt:lpstr>NyEMRLSz Adatlap  GK –MRE Szórványfelmérés 2018</vt:lpstr>
      <vt:lpstr>A Johannita rend lovagi napja 2018  Balatonfüred május 12</vt:lpstr>
      <vt:lpstr>25 éves megemlékezés  Szabadulás az Egyház „babiloni fogságából”   a Nyugateurópai Magyar Református Szórvány (NyEMRLSz) távlatából </vt:lpstr>
      <vt:lpstr>Bild 45</vt:lpstr>
      <vt:lpstr>Bild 46</vt:lpstr>
      <vt:lpstr>A tordai vallásbéke 450 éves jubileuma Tőkés László, Brüsszel, Európai Parlament 2018. január 23-án</vt:lpstr>
      <vt:lpstr>Ünnepi törvényhozás 2018  A vallásszabadság napjává nyilvánították január 13-át</vt:lpstr>
      <vt:lpstr>Megoldandó gondok</vt:lpstr>
      <vt:lpstr>A Nyugat-Európai Magyar PROTESTÁNS SZÖVETSÉG 2001</vt:lpstr>
      <vt:lpstr>Szemléletváltás! Egymásban nem ellenséget, hanem tárgyalófelet  keresni!</vt:lpstr>
      <vt:lpstr>Bild 52</vt:lpstr>
      <vt:lpstr>Bild 53</vt:lpstr>
      <vt:lpstr>FELSŐŐR/Oberwart 2018 Együtt töltött időkeret: 2 egész + 2x alig ½ nap  32½ munkaóra</vt:lpstr>
      <vt:lpstr>Bild 55</vt:lpstr>
      <vt:lpstr>Balatonfüredi Református Üdülő (Siloám)  Javasolt időpont 2019. június 13-16 vagy 20-23  </vt:lpstr>
      <vt:lpstr>Bild 57</vt:lpstr>
      <vt:lpstr>Bild 58</vt:lpstr>
      <vt:lpstr>Bild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</dc:title>
  <dc:creator>Békássy N Albert</dc:creator>
  <cp:lastModifiedBy>Microsoft</cp:lastModifiedBy>
  <cp:revision>313</cp:revision>
  <dcterms:created xsi:type="dcterms:W3CDTF">2014-06-26T07:02:26Z</dcterms:created>
  <dcterms:modified xsi:type="dcterms:W3CDTF">2018-07-14T17:51:30Z</dcterms:modified>
</cp:coreProperties>
</file>