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3" r:id="rId5"/>
    <p:sldId id="264" r:id="rId6"/>
    <p:sldId id="258" r:id="rId7"/>
    <p:sldId id="259" r:id="rId8"/>
    <p:sldId id="260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49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F17A-2952-4D81-A0A2-3DEDB642D4BD}" type="datetimeFigureOut">
              <a:rPr lang="sv-SE" smtClean="0"/>
              <a:pPr/>
              <a:t>2017-07-07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35454-1F4B-4524-BBEE-9F9CD124902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F55-548C-439C-8483-28662E2C063F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BE15-6C48-4BC2-9A6B-8B42EB24B832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85A-77C1-4DB3-BECB-548785A3B3C2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FF87-66CB-4490-98BA-7EC4025F1054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8BB2-6330-4A40-94D2-746325731ED2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0A1-77E7-4EDA-9516-172DAFAA194D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9D9F-D7BE-440A-80FF-70D6DDC0C09D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BD2C-2447-4368-B052-AC8D89201521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B7D7-AB10-4DB3-8893-7B777EE53072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E07A-4E1E-422D-8911-A39053A63680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64B-A3ED-49B6-9A88-5ADCA76E852E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F056F-2037-4644-81F0-C84AB6EF5A47}" type="datetime1">
              <a:rPr lang="sv-SE" smtClean="0"/>
              <a:pPr/>
              <a:t>2017-07-07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FDAC-EE08-42FB-A646-12708564CE2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etesilaszlo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1520" y="1340769"/>
            <a:ext cx="8712968" cy="225968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latin typeface="+mn-lt"/>
                <a:ea typeface="Times New Roman"/>
              </a:rPr>
              <a:t>A magyar egyházak lelkigondozói felelőssége</a:t>
            </a:r>
            <a:r>
              <a:rPr lang="sv-SE" sz="4000" b="1" dirty="0" smtClean="0">
                <a:latin typeface="+mn-lt"/>
                <a:ea typeface="Times New Roman"/>
              </a:rPr>
              <a:t> </a:t>
            </a:r>
            <a:r>
              <a:rPr lang="hu-HU" sz="4000" b="1" dirty="0" smtClean="0">
                <a:latin typeface="+mn-lt"/>
                <a:ea typeface="Times New Roman"/>
              </a:rPr>
              <a:t>az új hullámú magyar világszórványban</a:t>
            </a:r>
            <a:r>
              <a:rPr lang="sv-SE" sz="3600" b="1" dirty="0" smtClean="0">
                <a:latin typeface="+mn-lt"/>
                <a:ea typeface="Times New Roman"/>
              </a:rPr>
              <a:t/>
            </a:r>
            <a:br>
              <a:rPr lang="sv-SE" sz="3600" b="1" dirty="0" smtClean="0">
                <a:latin typeface="+mn-lt"/>
                <a:ea typeface="Times New Roman"/>
              </a:rPr>
            </a:br>
            <a:r>
              <a:rPr lang="hu-HU" sz="3100" b="1" i="1" dirty="0" smtClean="0">
                <a:solidFill>
                  <a:schemeClr val="tx1"/>
                </a:solidFill>
              </a:rPr>
              <a:t>Jegyzetek a nyugati munkavállaló emigrációs magyarság egyházi lelkigondozásának </a:t>
            </a:r>
            <a:r>
              <a:rPr lang="hu-HU" sz="3100" i="1" dirty="0" smtClean="0"/>
              <a:t>(</a:t>
            </a:r>
            <a:r>
              <a:rPr lang="hu-HU" sz="3100" i="1" dirty="0"/>
              <a:t>Mindszenthy program?) </a:t>
            </a:r>
            <a:r>
              <a:rPr lang="hu-HU" sz="3100" b="1" i="1" dirty="0"/>
              <a:t>megtervezéséhez</a:t>
            </a:r>
            <a:endParaRPr lang="sv-SE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191" y="260648"/>
            <a:ext cx="8457618" cy="400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77" y="4221088"/>
            <a:ext cx="88142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800" dirty="0" smtClean="0"/>
              <a:t>A </a:t>
            </a:r>
            <a:r>
              <a:rPr lang="sv-SE" sz="2800" dirty="0" err="1" smtClean="0"/>
              <a:t>munkavállaló</a:t>
            </a:r>
            <a:r>
              <a:rPr lang="sv-SE" sz="2800" dirty="0" smtClean="0"/>
              <a:t> magyar </a:t>
            </a:r>
            <a:r>
              <a:rPr lang="sv-SE" sz="2800" dirty="0" err="1" smtClean="0"/>
              <a:t>emigránsgondozás</a:t>
            </a:r>
            <a:r>
              <a:rPr lang="sv-SE" sz="2800" dirty="0" smtClean="0"/>
              <a:t> </a:t>
            </a:r>
            <a:r>
              <a:rPr lang="sv-SE" sz="2800" dirty="0" err="1" smtClean="0"/>
              <a:t>célja</a:t>
            </a:r>
            <a:endParaRPr lang="sv-SE" sz="2800" dirty="0" smtClean="0"/>
          </a:p>
          <a:p>
            <a:pPr>
              <a:buNone/>
            </a:pPr>
            <a:endParaRPr lang="sv-SE" sz="1000" dirty="0" smtClean="0"/>
          </a:p>
          <a:p>
            <a:r>
              <a:rPr lang="sv-SE" sz="2800" dirty="0" err="1" smtClean="0"/>
              <a:t>Munkatárs-gondok</a:t>
            </a:r>
            <a:r>
              <a:rPr lang="sv-SE" sz="2800" dirty="0" smtClean="0"/>
              <a:t>, </a:t>
            </a:r>
            <a:r>
              <a:rPr lang="sv-SE" sz="2800" dirty="0" err="1" smtClean="0"/>
              <a:t>amikkel</a:t>
            </a:r>
            <a:r>
              <a:rPr lang="sv-SE" sz="2800" dirty="0" smtClean="0"/>
              <a:t> </a:t>
            </a:r>
            <a:r>
              <a:rPr lang="sv-SE" sz="2800" dirty="0" err="1" smtClean="0"/>
              <a:t>számolni</a:t>
            </a:r>
            <a:r>
              <a:rPr lang="sv-SE" sz="2800" dirty="0" smtClean="0"/>
              <a:t> </a:t>
            </a:r>
            <a:r>
              <a:rPr lang="sv-SE" sz="2800" dirty="0" err="1" smtClean="0"/>
              <a:t>kell</a:t>
            </a:r>
            <a:r>
              <a:rPr lang="sv-SE" sz="2800" dirty="0" smtClean="0"/>
              <a:t>. </a:t>
            </a:r>
            <a:r>
              <a:rPr lang="sv-SE" sz="2800" dirty="0" err="1" smtClean="0"/>
              <a:t>Munkatársképzés</a:t>
            </a:r>
            <a:endParaRPr lang="sv-SE" sz="2800" dirty="0" smtClean="0"/>
          </a:p>
          <a:p>
            <a:endParaRPr lang="sv-SE" sz="1000" dirty="0" smtClean="0"/>
          </a:p>
          <a:p>
            <a:r>
              <a:rPr lang="sv-SE" sz="2800" dirty="0" err="1" smtClean="0"/>
              <a:t>Feladatok</a:t>
            </a:r>
            <a:r>
              <a:rPr lang="sv-SE" sz="2800" dirty="0" smtClean="0"/>
              <a:t> ”</a:t>
            </a:r>
            <a:r>
              <a:rPr lang="sv-SE" sz="2800" i="1" dirty="0" err="1" smtClean="0"/>
              <a:t>odakinn</a:t>
            </a:r>
            <a:r>
              <a:rPr lang="sv-SE" sz="2800" i="1" dirty="0" smtClean="0"/>
              <a:t>”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sz="1000" dirty="0" smtClean="0"/>
          </a:p>
          <a:p>
            <a:r>
              <a:rPr lang="sv-SE" sz="2800" dirty="0" smtClean="0"/>
              <a:t>Magyar </a:t>
            </a:r>
            <a:r>
              <a:rPr lang="sv-SE" sz="2800" dirty="0" err="1" smtClean="0"/>
              <a:t>kormányzatnak</a:t>
            </a:r>
            <a:r>
              <a:rPr lang="sv-SE" sz="2800" dirty="0" smtClean="0"/>
              <a:t> e </a:t>
            </a:r>
            <a:r>
              <a:rPr lang="sv-SE" sz="2800" dirty="0" err="1" smtClean="0"/>
              <a:t>területen</a:t>
            </a:r>
            <a:r>
              <a:rPr lang="sv-SE" sz="2800" dirty="0" smtClean="0"/>
              <a:t> is </a:t>
            </a:r>
            <a:r>
              <a:rPr lang="sv-SE" sz="2800" dirty="0" err="1" smtClean="0"/>
              <a:t>nemzetstratégiai</a:t>
            </a:r>
            <a:r>
              <a:rPr lang="sv-SE" sz="2800" dirty="0" smtClean="0"/>
              <a:t> </a:t>
            </a:r>
            <a:r>
              <a:rPr lang="sv-SE" sz="2800" dirty="0" err="1" smtClean="0"/>
              <a:t>kötelezettségeket</a:t>
            </a:r>
            <a:r>
              <a:rPr lang="sv-SE" sz="2800" dirty="0" smtClean="0"/>
              <a:t>, </a:t>
            </a:r>
            <a:r>
              <a:rPr lang="sv-SE" sz="2800" dirty="0" err="1" smtClean="0"/>
              <a:t>feladatokat</a:t>
            </a:r>
            <a:r>
              <a:rPr lang="sv-SE" sz="2800" dirty="0" smtClean="0"/>
              <a:t> </a:t>
            </a:r>
            <a:r>
              <a:rPr lang="sv-SE" sz="2800" dirty="0" err="1" smtClean="0"/>
              <a:t>kell</a:t>
            </a:r>
            <a:r>
              <a:rPr lang="sv-SE" sz="2800" dirty="0" smtClean="0"/>
              <a:t> </a:t>
            </a:r>
            <a:r>
              <a:rPr lang="sv-SE" sz="2800" dirty="0" err="1" smtClean="0"/>
              <a:t>felvállalnia</a:t>
            </a:r>
            <a:endParaRPr lang="sv-SE" sz="2800" dirty="0" smtClean="0"/>
          </a:p>
          <a:p>
            <a:endParaRPr lang="sv-SE" sz="1000" dirty="0" smtClean="0"/>
          </a:p>
          <a:p>
            <a:r>
              <a:rPr lang="sv-SE" sz="2800" dirty="0" err="1" smtClean="0"/>
              <a:t>Tervezési</a:t>
            </a:r>
            <a:r>
              <a:rPr lang="sv-SE" sz="2800" dirty="0" smtClean="0"/>
              <a:t> </a:t>
            </a:r>
            <a:r>
              <a:rPr lang="sv-SE" sz="2800" dirty="0" err="1" smtClean="0"/>
              <a:t>lépcs</a:t>
            </a:r>
            <a:r>
              <a:rPr lang="hu-HU" sz="2800" dirty="0" smtClean="0"/>
              <a:t>ő</a:t>
            </a:r>
            <a:r>
              <a:rPr lang="sv-SE" sz="2800" dirty="0" err="1" smtClean="0"/>
              <a:t>zetek</a:t>
            </a:r>
            <a:endParaRPr lang="sv-SE" sz="2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67544" y="33265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4"/>
            </a:pPr>
            <a:r>
              <a:rPr lang="sv-SE" sz="3200" b="1" i="1" dirty="0" smtClean="0"/>
              <a:t>  </a:t>
            </a:r>
            <a:r>
              <a:rPr lang="sv-SE" sz="3200" b="1" i="1" dirty="0" err="1" smtClean="0"/>
              <a:t>Mit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tegyünk</a:t>
            </a:r>
            <a:r>
              <a:rPr lang="sv-SE" sz="3200" b="1" i="1" dirty="0" smtClean="0"/>
              <a:t>? </a:t>
            </a:r>
            <a:br>
              <a:rPr lang="sv-SE" sz="3200" b="1" i="1" dirty="0" smtClean="0"/>
            </a:br>
            <a:r>
              <a:rPr lang="sv-SE" sz="3200" b="1" i="1" dirty="0" smtClean="0"/>
              <a:t>  </a:t>
            </a:r>
            <a:r>
              <a:rPr lang="sv-SE" sz="3200" b="1" i="1" dirty="0" err="1" smtClean="0"/>
              <a:t>Hogyan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kezdjünk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hozzá</a:t>
            </a:r>
            <a:r>
              <a:rPr lang="sv-SE" sz="3200" b="1" i="1" dirty="0" smtClean="0"/>
              <a:t> a </a:t>
            </a:r>
            <a:r>
              <a:rPr lang="sv-SE" sz="3200" b="1" i="1" dirty="0" err="1" smtClean="0"/>
              <a:t>misszióhoz</a:t>
            </a:r>
            <a:r>
              <a:rPr lang="sv-SE" sz="3200" b="1" i="1" dirty="0" smtClean="0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3200" b="1" i="1" dirty="0" smtClean="0"/>
              <a:t>5.     </a:t>
            </a:r>
            <a:r>
              <a:rPr lang="sv-SE" sz="3200" b="1" i="1" dirty="0" err="1" smtClean="0"/>
              <a:t>Végül</a:t>
            </a:r>
            <a:r>
              <a:rPr lang="sv-SE" sz="3200" b="1" i="1" dirty="0" smtClean="0"/>
              <a:t>: </a:t>
            </a:r>
            <a:r>
              <a:rPr lang="sv-SE" sz="3200" b="1" i="1" dirty="0" err="1" smtClean="0"/>
              <a:t>kisebbségi</a:t>
            </a:r>
            <a:r>
              <a:rPr lang="sv-SE" sz="3200" b="1" i="1" dirty="0" smtClean="0"/>
              <a:t> magyar </a:t>
            </a:r>
            <a:r>
              <a:rPr lang="sv-SE" sz="3200" b="1" i="1" dirty="0" err="1" smtClean="0"/>
              <a:t>egyház</a:t>
            </a:r>
            <a:r>
              <a:rPr lang="sv-SE" sz="3200" b="1" i="1" dirty="0" smtClean="0"/>
              <a:t> –    </a:t>
            </a:r>
            <a:br>
              <a:rPr lang="sv-SE" sz="3200" b="1" i="1" dirty="0" smtClean="0"/>
            </a:br>
            <a:r>
              <a:rPr lang="sv-SE" sz="3200" b="1" i="1" dirty="0" smtClean="0"/>
              <a:t>         </a:t>
            </a:r>
            <a:r>
              <a:rPr lang="sv-SE" sz="3200" b="1" i="1" dirty="0" err="1" smtClean="0"/>
              <a:t>nyelvcsere</a:t>
            </a:r>
            <a:r>
              <a:rPr lang="sv-SE" sz="3200" b="1" i="1" dirty="0" smtClean="0"/>
              <a:t>, </a:t>
            </a:r>
            <a:r>
              <a:rPr lang="sv-SE" sz="3200" b="1" i="1" dirty="0" err="1" smtClean="0"/>
              <a:t>nyelvhasználat</a:t>
            </a:r>
            <a:r>
              <a:rPr lang="hu-HU" sz="3200" b="1" i="1" dirty="0" smtClean="0"/>
              <a:t>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szétszóródás</a:t>
            </a:r>
            <a:r>
              <a:rPr lang="sv-SE" dirty="0" smtClean="0"/>
              <a:t> el</a:t>
            </a:r>
            <a:r>
              <a:rPr lang="hu-HU" dirty="0" smtClean="0"/>
              <a:t>ő</a:t>
            </a:r>
            <a:r>
              <a:rPr lang="sv-SE" dirty="0" err="1" smtClean="0"/>
              <a:t>tt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És </a:t>
            </a:r>
            <a:r>
              <a:rPr lang="sv-SE" dirty="0" err="1" smtClean="0"/>
              <a:t>mi</a:t>
            </a:r>
            <a:r>
              <a:rPr lang="sv-SE" dirty="0" smtClean="0"/>
              <a:t> </a:t>
            </a:r>
            <a:r>
              <a:rPr lang="sv-SE" dirty="0" err="1" smtClean="0"/>
              <a:t>nem</a:t>
            </a:r>
            <a:r>
              <a:rPr lang="sv-SE" dirty="0" smtClean="0"/>
              <a:t> </a:t>
            </a:r>
            <a:r>
              <a:rPr lang="sv-SE" dirty="0" err="1" smtClean="0"/>
              <a:t>leszünk</a:t>
            </a:r>
            <a:r>
              <a:rPr lang="sv-SE" dirty="0" smtClean="0"/>
              <a:t> </a:t>
            </a:r>
            <a:r>
              <a:rPr lang="sv-SE" dirty="0" err="1" smtClean="0"/>
              <a:t>majd</a:t>
            </a:r>
            <a:r>
              <a:rPr lang="sv-SE" dirty="0" smtClean="0"/>
              <a:t> </a:t>
            </a:r>
            <a:r>
              <a:rPr lang="sv-SE" dirty="0" err="1" smtClean="0"/>
              <a:t>szétszóródva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Árvult</a:t>
            </a:r>
            <a:r>
              <a:rPr lang="sv-SE" dirty="0" smtClean="0"/>
              <a:t>. De </a:t>
            </a:r>
            <a:r>
              <a:rPr lang="sv-SE" dirty="0" err="1" smtClean="0"/>
              <a:t>mégis</a:t>
            </a:r>
            <a:r>
              <a:rPr lang="sv-SE" dirty="0" smtClean="0"/>
              <a:t> </a:t>
            </a:r>
            <a:r>
              <a:rPr lang="sv-SE" dirty="0" err="1" smtClean="0"/>
              <a:t>gy</a:t>
            </a:r>
            <a:r>
              <a:rPr lang="hu-HU" dirty="0" smtClean="0"/>
              <a:t>ő</a:t>
            </a:r>
            <a:r>
              <a:rPr lang="sv-SE" dirty="0" err="1" smtClean="0"/>
              <a:t>zedelmes</a:t>
            </a:r>
            <a:r>
              <a:rPr lang="sv-SE" dirty="0" smtClean="0"/>
              <a:t> fajta:</a:t>
            </a:r>
            <a:br>
              <a:rPr lang="sv-SE" dirty="0" smtClean="0"/>
            </a:br>
            <a:r>
              <a:rPr lang="sv-SE" dirty="0" err="1" smtClean="0"/>
              <a:t>Minket</a:t>
            </a:r>
            <a:r>
              <a:rPr lang="sv-SE" dirty="0" smtClean="0"/>
              <a:t> </a:t>
            </a:r>
            <a:r>
              <a:rPr lang="sv-SE" dirty="0" err="1" smtClean="0"/>
              <a:t>korszakok</a:t>
            </a:r>
            <a:r>
              <a:rPr lang="sv-SE" dirty="0" smtClean="0"/>
              <a:t> t</a:t>
            </a:r>
            <a:r>
              <a:rPr lang="hu-HU" dirty="0" smtClean="0"/>
              <a:t>ű</a:t>
            </a:r>
            <a:r>
              <a:rPr lang="sv-SE" dirty="0" err="1" smtClean="0"/>
              <a:t>z-dühe</a:t>
            </a:r>
            <a:r>
              <a:rPr lang="sv-SE" dirty="0" smtClean="0"/>
              <a:t> </a:t>
            </a:r>
            <a:r>
              <a:rPr lang="sv-SE" dirty="0" err="1" smtClean="0"/>
              <a:t>nem</a:t>
            </a:r>
            <a:r>
              <a:rPr lang="sv-SE" dirty="0" smtClean="0"/>
              <a:t> </a:t>
            </a:r>
            <a:r>
              <a:rPr lang="sv-SE" dirty="0" err="1" smtClean="0"/>
              <a:t>edzett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 </a:t>
            </a:r>
            <a:r>
              <a:rPr lang="sv-SE" dirty="0" err="1" smtClean="0"/>
              <a:t>fölolvaszt</a:t>
            </a:r>
            <a:r>
              <a:rPr lang="sv-SE" dirty="0" smtClean="0"/>
              <a:t> a </a:t>
            </a:r>
            <a:r>
              <a:rPr lang="sv-SE" dirty="0" err="1" smtClean="0"/>
              <a:t>világ</a:t>
            </a:r>
            <a:r>
              <a:rPr lang="sv-SE" dirty="0" smtClean="0"/>
              <a:t> </a:t>
            </a:r>
            <a:r>
              <a:rPr lang="sv-SE" dirty="0" err="1" smtClean="0"/>
              <a:t>kohója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S </a:t>
            </a:r>
            <a:r>
              <a:rPr lang="sv-SE" dirty="0" err="1" smtClean="0"/>
              <a:t>elveszünk</a:t>
            </a:r>
            <a:r>
              <a:rPr lang="sv-SE" dirty="0" smtClean="0"/>
              <a:t>, </a:t>
            </a:r>
            <a:r>
              <a:rPr lang="sv-SE" dirty="0" err="1" smtClean="0"/>
              <a:t>mert</a:t>
            </a:r>
            <a:r>
              <a:rPr lang="sv-SE" dirty="0" smtClean="0"/>
              <a:t> </a:t>
            </a:r>
            <a:r>
              <a:rPr lang="sv-SE" dirty="0" err="1" smtClean="0"/>
              <a:t>elvesztettük</a:t>
            </a:r>
            <a:r>
              <a:rPr lang="sv-SE" dirty="0" smtClean="0"/>
              <a:t> </a:t>
            </a:r>
            <a:r>
              <a:rPr lang="sv-SE" dirty="0" err="1" smtClean="0"/>
              <a:t>magunkat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					</a:t>
            </a:r>
            <a:r>
              <a:rPr lang="sv-SE" dirty="0" err="1" smtClean="0"/>
              <a:t>Ady</a:t>
            </a:r>
            <a:r>
              <a:rPr lang="sv-SE" dirty="0" smtClean="0"/>
              <a:t> Endre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20165181">
            <a:off x="129958" y="3247715"/>
            <a:ext cx="8229600" cy="1143000"/>
          </a:xfrm>
        </p:spPr>
        <p:txBody>
          <a:bodyPr/>
          <a:lstStyle/>
          <a:p>
            <a:r>
              <a:rPr lang="sv-SE" dirty="0" err="1" smtClean="0"/>
              <a:t>Köszönöm</a:t>
            </a:r>
            <a:r>
              <a:rPr lang="sv-SE" dirty="0" smtClean="0"/>
              <a:t> a </a:t>
            </a:r>
            <a:r>
              <a:rPr lang="sv-SE" dirty="0" err="1" smtClean="0"/>
              <a:t>figyelmet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1763688" y="836712"/>
            <a:ext cx="5194920" cy="1933675"/>
          </a:xfrm>
        </p:spPr>
        <p:txBody>
          <a:bodyPr>
            <a:normAutofit fontScale="77500" lnSpcReduction="20000"/>
          </a:bodyPr>
          <a:lstStyle/>
          <a:p>
            <a:endParaRPr lang="sv-SE" b="1" dirty="0" smtClean="0"/>
          </a:p>
          <a:p>
            <a:pPr>
              <a:buNone/>
            </a:pPr>
            <a:r>
              <a:rPr lang="sv-SE" sz="2800" b="1" dirty="0" smtClean="0"/>
              <a:t>	</a:t>
            </a:r>
            <a:r>
              <a:rPr lang="hu-HU" sz="2800" b="1" dirty="0" smtClean="0"/>
              <a:t>A keresztyén egyház</a:t>
            </a:r>
            <a:r>
              <a:rPr lang="sv-SE" sz="2800" b="1" dirty="0" smtClean="0"/>
              <a:t>ak</a:t>
            </a:r>
            <a:r>
              <a:rPr lang="hu-HU" sz="2800" b="1" dirty="0" smtClean="0"/>
              <a:t>nak meg kell tanulnia, hogy minden társadalmi, lelki kihívásra minden időben hitvallással, imádsággal, missziói és diakóniai</a:t>
            </a:r>
            <a:r>
              <a:rPr lang="sv-SE" sz="2800" b="1" dirty="0" smtClean="0"/>
              <a:t> </a:t>
            </a:r>
            <a:r>
              <a:rPr lang="hu-HU" sz="2800" b="1" dirty="0" smtClean="0"/>
              <a:t>szolgálattal kell válaszolnia!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77072"/>
            <a:ext cx="273630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1520" y="1340769"/>
            <a:ext cx="8712968" cy="225968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latin typeface="+mn-lt"/>
                <a:ea typeface="Times New Roman"/>
              </a:rPr>
              <a:t>A magyar egyházak lelkigondozói felelőssége</a:t>
            </a:r>
            <a:r>
              <a:rPr lang="sv-SE" sz="4000" b="1" dirty="0" smtClean="0">
                <a:latin typeface="+mn-lt"/>
                <a:ea typeface="Times New Roman"/>
              </a:rPr>
              <a:t> </a:t>
            </a:r>
            <a:r>
              <a:rPr lang="hu-HU" sz="4000" b="1" dirty="0" smtClean="0">
                <a:latin typeface="+mn-lt"/>
                <a:ea typeface="Times New Roman"/>
              </a:rPr>
              <a:t>az új hullámú magyar világszórványban</a:t>
            </a:r>
            <a:r>
              <a:rPr lang="sv-SE" sz="3600" b="1" dirty="0" smtClean="0">
                <a:latin typeface="+mn-lt"/>
                <a:ea typeface="Times New Roman"/>
              </a:rPr>
              <a:t/>
            </a:r>
            <a:br>
              <a:rPr lang="sv-SE" sz="3600" b="1" dirty="0" smtClean="0">
                <a:latin typeface="+mn-lt"/>
                <a:ea typeface="Times New Roman"/>
              </a:rPr>
            </a:br>
            <a:r>
              <a:rPr lang="hu-HU" sz="3100" b="1" i="1" dirty="0" smtClean="0">
                <a:solidFill>
                  <a:schemeClr val="tx1"/>
                </a:solidFill>
              </a:rPr>
              <a:t>Jegyzetek a nyugati munkavállaló emigrációs magyarság egyházi lelkigondozásának </a:t>
            </a:r>
            <a:r>
              <a:rPr lang="hu-HU" sz="3100" i="1" dirty="0" smtClean="0"/>
              <a:t>(</a:t>
            </a:r>
            <a:r>
              <a:rPr lang="hu-HU" sz="3100" i="1" dirty="0"/>
              <a:t>Mindszenthy program?) </a:t>
            </a:r>
            <a:r>
              <a:rPr lang="hu-HU" sz="3100" b="1" i="1" dirty="0"/>
              <a:t>megtervezéséhez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5688632" cy="625624"/>
          </a:xfrm>
        </p:spPr>
        <p:txBody>
          <a:bodyPr>
            <a:normAutofit fontScale="55000" lnSpcReduction="20000"/>
          </a:bodyPr>
          <a:lstStyle/>
          <a:p>
            <a:r>
              <a:rPr lang="hu-HU" sz="3600" b="1" i="1" dirty="0">
                <a:solidFill>
                  <a:schemeClr val="tx2"/>
                </a:solidFill>
              </a:rPr>
              <a:t>Csákvár, 2017. július 13-16</a:t>
            </a:r>
            <a:r>
              <a:rPr lang="hu-HU" sz="3600" b="1" i="1" dirty="0"/>
              <a:t>.</a:t>
            </a:r>
            <a:endParaRPr lang="sv-SE" sz="3600" dirty="0"/>
          </a:p>
          <a:p>
            <a:r>
              <a:rPr lang="hu-HU" b="1" dirty="0"/>
              <a:t> </a:t>
            </a:r>
            <a:endParaRPr lang="sv-SE" dirty="0"/>
          </a:p>
        </p:txBody>
      </p:sp>
      <p:pic>
        <p:nvPicPr>
          <p:cNvPr id="4" name="Bildobjekt 3" descr="Vetési ké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89040"/>
            <a:ext cx="2232248" cy="2232248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11760" y="3984740"/>
            <a:ext cx="4860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Vetési László Kolozsvár</a:t>
            </a:r>
            <a:endParaRPr kumimoji="0" 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  <a:hlinkClick r:id="rId3"/>
              </a:rPr>
              <a:t>vetesilaszlo@gmail.com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Vetési-Csákvár2017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395536" y="260648"/>
            <a:ext cx="849694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900" dirty="0" smtClean="0">
              <a:solidFill>
                <a:srgbClr val="000000"/>
              </a:solidFill>
              <a:latin typeface="Comic Sans MS"/>
            </a:endParaRPr>
          </a:p>
          <a:p>
            <a:pPr marR="0" algn="ctr"/>
            <a:r>
              <a:rPr lang="sv-SE" sz="3600" b="1" dirty="0" smtClean="0">
                <a:solidFill>
                  <a:srgbClr val="006300"/>
                </a:solidFill>
                <a:latin typeface="Comic Sans MS"/>
              </a:rPr>
              <a:t>Minden </a:t>
            </a:r>
            <a:r>
              <a:rPr lang="sv-SE" sz="3600" b="1" dirty="0" err="1" smtClean="0">
                <a:solidFill>
                  <a:srgbClr val="006300"/>
                </a:solidFill>
                <a:latin typeface="Comic Sans MS"/>
              </a:rPr>
              <a:t>szórványmunka</a:t>
            </a:r>
            <a:r>
              <a:rPr lang="sv-SE" sz="3600" b="1" dirty="0" smtClean="0">
                <a:solidFill>
                  <a:srgbClr val="006300"/>
                </a:solidFill>
                <a:latin typeface="Comic Sans MS"/>
              </a:rPr>
              <a:t> otthona</a:t>
            </a:r>
          </a:p>
          <a:p>
            <a:endParaRPr lang="sv-SE" sz="3600" dirty="0" smtClean="0">
              <a:solidFill>
                <a:srgbClr val="006300"/>
              </a:solidFill>
              <a:latin typeface="Comic Sans MS"/>
            </a:endParaRPr>
          </a:p>
          <a:p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•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 A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z élő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 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keresztyén gyülekezeti közösség, ahol „az erősek bátorítják a félelmes szívűeket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,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 gyámolítják az 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e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rőteleneket”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 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(1Thessz 5,14), egymás terhét hordozva. </a:t>
            </a:r>
            <a:endParaRPr lang="sv-SE" sz="3200" dirty="0" smtClean="0">
              <a:solidFill>
                <a:srgbClr val="006300"/>
              </a:solidFill>
              <a:latin typeface="Comic Sans MS"/>
            </a:endParaRPr>
          </a:p>
          <a:p>
            <a:endParaRPr lang="hu-HU" sz="3200" b="1" dirty="0" smtClean="0">
              <a:solidFill>
                <a:srgbClr val="006300"/>
              </a:solidFill>
              <a:latin typeface="Comic Sans MS"/>
            </a:endParaRPr>
          </a:p>
          <a:p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•</a:t>
            </a:r>
            <a:r>
              <a:rPr lang="sv-SE" sz="3200" b="1" dirty="0" smtClean="0">
                <a:solidFill>
                  <a:srgbClr val="006300"/>
                </a:solidFill>
                <a:latin typeface="Comic Sans MS"/>
              </a:rPr>
              <a:t> 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Megtanulva, hogy „a mi erőnk 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e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rőtelenség</a:t>
            </a:r>
            <a:r>
              <a:rPr lang="sv-SE" sz="3200" dirty="0" smtClean="0">
                <a:solidFill>
                  <a:srgbClr val="006300"/>
                </a:solidFill>
                <a:latin typeface="Comic Sans MS"/>
              </a:rPr>
              <a:t> </a:t>
            </a:r>
            <a:r>
              <a:rPr lang="hu-HU" sz="3200" dirty="0" smtClean="0">
                <a:solidFill>
                  <a:srgbClr val="006300"/>
                </a:solidFill>
                <a:latin typeface="Comic Sans MS"/>
              </a:rPr>
              <a:t>által végeztetik el”. (2Kor 12,9)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95536" y="404664"/>
            <a:ext cx="84249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 smtClean="0"/>
          </a:p>
          <a:p>
            <a:r>
              <a:rPr lang="sv-SE" sz="3200" b="1" dirty="0" err="1" smtClean="0"/>
              <a:t>Miért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kell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szórványmissziót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végeznünk</a:t>
            </a:r>
            <a:r>
              <a:rPr lang="sv-SE" sz="3200" b="1" dirty="0" smtClean="0"/>
              <a:t>?</a:t>
            </a:r>
          </a:p>
          <a:p>
            <a:endParaRPr lang="sv-SE" sz="3200" dirty="0" smtClean="0"/>
          </a:p>
          <a:p>
            <a:r>
              <a:rPr lang="hu-HU" sz="3200" dirty="0" smtClean="0"/>
              <a:t>•</a:t>
            </a:r>
            <a:r>
              <a:rPr lang="sv-SE" sz="3200" dirty="0" smtClean="0"/>
              <a:t>  </a:t>
            </a:r>
            <a:r>
              <a:rPr lang="hu-HU" sz="2800" i="1" dirty="0" smtClean="0"/>
              <a:t>Mert az ott élők Krisztusban testvéreink, akik </a:t>
            </a:r>
            <a:r>
              <a:rPr lang="sv-SE" sz="2800" i="1" dirty="0" smtClean="0"/>
              <a:t>  </a:t>
            </a:r>
          </a:p>
          <a:p>
            <a:r>
              <a:rPr lang="sv-SE" sz="2800" i="1" dirty="0" smtClean="0"/>
              <a:t>     </a:t>
            </a:r>
            <a:r>
              <a:rPr lang="hu-HU" sz="2800" i="1" dirty="0" smtClean="0"/>
              <a:t>segítségünkre szorulnak.</a:t>
            </a:r>
          </a:p>
          <a:p>
            <a:r>
              <a:rPr lang="sv-SE" sz="2800" i="1" dirty="0" smtClean="0"/>
              <a:t>•  </a:t>
            </a:r>
            <a:r>
              <a:rPr lang="sv-SE" sz="2800" i="1" dirty="0" err="1" smtClean="0"/>
              <a:t>Nem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igaz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az</a:t>
            </a:r>
            <a:r>
              <a:rPr lang="sv-SE" sz="2800" i="1" dirty="0" smtClean="0"/>
              <a:t> a </a:t>
            </a:r>
            <a:r>
              <a:rPr lang="sv-SE" sz="2800" i="1" dirty="0" err="1" smtClean="0"/>
              <a:t>tévhit</a:t>
            </a:r>
            <a:r>
              <a:rPr lang="sv-SE" sz="2800" i="1" dirty="0" smtClean="0"/>
              <a:t>, </a:t>
            </a:r>
            <a:r>
              <a:rPr lang="sv-SE" sz="2800" i="1" dirty="0" err="1" smtClean="0"/>
              <a:t>hogy</a:t>
            </a:r>
            <a:r>
              <a:rPr lang="sv-SE" sz="2800" i="1" dirty="0" smtClean="0"/>
              <a:t> van a „</a:t>
            </a:r>
            <a:r>
              <a:rPr lang="sv-SE" sz="2800" i="1" dirty="0" err="1" smtClean="0"/>
              <a:t>jótömb”és</a:t>
            </a:r>
            <a:r>
              <a:rPr lang="sv-SE" sz="2800" i="1" dirty="0" smtClean="0"/>
              <a:t> </a:t>
            </a:r>
          </a:p>
          <a:p>
            <a:r>
              <a:rPr lang="sv-SE" sz="2800" i="1" dirty="0" smtClean="0"/>
              <a:t>    a „</a:t>
            </a:r>
            <a:r>
              <a:rPr lang="sv-SE" sz="2800" i="1" dirty="0" err="1" smtClean="0"/>
              <a:t>rossz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szórványsors</a:t>
            </a:r>
            <a:r>
              <a:rPr lang="sv-SE" sz="2800" i="1" dirty="0" smtClean="0"/>
              <a:t>”.</a:t>
            </a:r>
          </a:p>
          <a:p>
            <a:r>
              <a:rPr lang="hu-HU" sz="2800" i="1" dirty="0" smtClean="0"/>
              <a:t>•</a:t>
            </a:r>
            <a:r>
              <a:rPr lang="sv-SE" sz="2800" i="1" dirty="0" smtClean="0"/>
              <a:t>  </a:t>
            </a:r>
            <a:r>
              <a:rPr lang="hu-HU" sz="2800" i="1" dirty="0" smtClean="0"/>
              <a:t>A szórványsors kigyöngyözi a hitben val</a:t>
            </a:r>
            <a:r>
              <a:rPr lang="sv-SE" sz="2800" i="1" dirty="0" smtClean="0"/>
              <a:t>ó  </a:t>
            </a:r>
          </a:p>
          <a:p>
            <a:r>
              <a:rPr lang="sv-SE" sz="2800" i="1" dirty="0" smtClean="0"/>
              <a:t>    h</a:t>
            </a:r>
            <a:r>
              <a:rPr lang="hu-HU" sz="2800" i="1" dirty="0" smtClean="0"/>
              <a:t>elytállás és hűség mindannyiunkat </a:t>
            </a:r>
            <a:endParaRPr lang="sv-SE" sz="2800" i="1" dirty="0" smtClean="0"/>
          </a:p>
          <a:p>
            <a:r>
              <a:rPr lang="sv-SE" sz="2800" i="1" dirty="0" smtClean="0"/>
              <a:t>    </a:t>
            </a:r>
            <a:r>
              <a:rPr lang="hu-HU" sz="2800" i="1" dirty="0" smtClean="0"/>
              <a:t>megszégyenítő</a:t>
            </a:r>
            <a:r>
              <a:rPr lang="sv-SE" sz="2800" i="1" dirty="0" smtClean="0"/>
              <a:t> </a:t>
            </a:r>
            <a:r>
              <a:rPr lang="hu-HU" sz="2800" i="1" dirty="0" smtClean="0"/>
              <a:t>példáit is.</a:t>
            </a:r>
          </a:p>
          <a:p>
            <a:r>
              <a:rPr lang="hu-HU" sz="2800" i="1" dirty="0" smtClean="0"/>
              <a:t>•</a:t>
            </a:r>
            <a:r>
              <a:rPr lang="sv-SE" sz="2800" i="1" dirty="0" smtClean="0"/>
              <a:t>  </a:t>
            </a:r>
            <a:r>
              <a:rPr lang="hu-HU" sz="2800" i="1" dirty="0" smtClean="0"/>
              <a:t>A másoknak szolgálószórványmunka nagy </a:t>
            </a:r>
            <a:endParaRPr lang="sv-SE" sz="2800" i="1" dirty="0" smtClean="0"/>
          </a:p>
          <a:p>
            <a:r>
              <a:rPr lang="sv-SE" sz="2800" i="1" dirty="0" smtClean="0"/>
              <a:t>    </a:t>
            </a:r>
            <a:r>
              <a:rPr lang="hu-HU" sz="2800" i="1" dirty="0" smtClean="0"/>
              <a:t>nevelő</a:t>
            </a:r>
            <a:r>
              <a:rPr lang="sv-SE" sz="2800" i="1" dirty="0" smtClean="0"/>
              <a:t> </a:t>
            </a:r>
            <a:r>
              <a:rPr lang="hu-HU" sz="2800" i="1" dirty="0" smtClean="0"/>
              <a:t>erő</a:t>
            </a:r>
            <a:r>
              <a:rPr lang="sv-SE" sz="2800" i="1" dirty="0" smtClean="0"/>
              <a:t> </a:t>
            </a:r>
            <a:r>
              <a:rPr lang="hu-HU" sz="2800" i="1" dirty="0" smtClean="0"/>
              <a:t>a keresztyén közösségben.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87524" y="260648"/>
            <a:ext cx="856895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 smtClean="0"/>
          </a:p>
          <a:p>
            <a:pPr algn="ctr"/>
            <a:r>
              <a:rPr lang="sv-SE" sz="3200" b="1" dirty="0" err="1" smtClean="0"/>
              <a:t>Szórványgondozási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feladatok</a:t>
            </a:r>
            <a:endParaRPr lang="sv-SE" sz="3200" b="1" dirty="0" smtClean="0"/>
          </a:p>
          <a:p>
            <a:r>
              <a:rPr lang="sv-SE" sz="1000" dirty="0" smtClean="0"/>
              <a:t>   </a:t>
            </a:r>
          </a:p>
          <a:p>
            <a:r>
              <a:rPr lang="sv-SE" sz="3200" dirty="0" smtClean="0"/>
              <a:t>•  </a:t>
            </a:r>
            <a:r>
              <a:rPr lang="sv-SE" sz="2800" dirty="0" err="1" smtClean="0"/>
              <a:t>Ezt</a:t>
            </a:r>
            <a:r>
              <a:rPr lang="sv-SE" sz="2800" dirty="0" smtClean="0"/>
              <a:t> a </a:t>
            </a:r>
            <a:r>
              <a:rPr lang="sv-SE" sz="2800" dirty="0" err="1" smtClean="0"/>
              <a:t>missziót</a:t>
            </a:r>
            <a:r>
              <a:rPr lang="sv-SE" sz="2800" dirty="0" smtClean="0"/>
              <a:t> el </a:t>
            </a:r>
            <a:r>
              <a:rPr lang="sv-SE" sz="2800" dirty="0" err="1" smtClean="0"/>
              <a:t>kell</a:t>
            </a:r>
            <a:r>
              <a:rPr lang="sv-SE" sz="2800" dirty="0" smtClean="0"/>
              <a:t> </a:t>
            </a:r>
            <a:r>
              <a:rPr lang="sv-SE" sz="2800" dirty="0" err="1" smtClean="0"/>
              <a:t>helyezni</a:t>
            </a:r>
            <a:r>
              <a:rPr lang="sv-SE" sz="2800" dirty="0" smtClean="0"/>
              <a:t> a </a:t>
            </a:r>
            <a:r>
              <a:rPr lang="sv-SE" sz="2800" dirty="0" err="1" smtClean="0"/>
              <a:t>nagyobb</a:t>
            </a:r>
            <a:r>
              <a:rPr lang="sv-SE" sz="2800" dirty="0" smtClean="0"/>
              <a:t> </a:t>
            </a:r>
          </a:p>
          <a:p>
            <a:r>
              <a:rPr lang="sv-SE" sz="2800" dirty="0" smtClean="0"/>
              <a:t>    </a:t>
            </a:r>
            <a:r>
              <a:rPr lang="sv-SE" sz="2800" dirty="0" err="1" smtClean="0"/>
              <a:t>gyülekezetekben</a:t>
            </a:r>
            <a:r>
              <a:rPr lang="sv-SE" sz="2800" dirty="0" smtClean="0"/>
              <a:t>, a </a:t>
            </a:r>
            <a:r>
              <a:rPr lang="sv-SE" sz="2800" dirty="0" err="1" smtClean="0"/>
              <a:t>hitvalló</a:t>
            </a:r>
            <a:r>
              <a:rPr lang="sv-SE" sz="2800" dirty="0" smtClean="0"/>
              <a:t> </a:t>
            </a:r>
            <a:r>
              <a:rPr lang="sv-SE" sz="2800" dirty="0" err="1" smtClean="0"/>
              <a:t>egyetemes</a:t>
            </a:r>
            <a:r>
              <a:rPr lang="sv-SE" sz="2800" dirty="0" smtClean="0"/>
              <a:t> </a:t>
            </a:r>
            <a:r>
              <a:rPr lang="sv-SE" sz="2800" dirty="0" err="1" smtClean="0"/>
              <a:t>egyház</a:t>
            </a:r>
            <a:r>
              <a:rPr lang="sv-SE" sz="2800" dirty="0" smtClean="0"/>
              <a:t> </a:t>
            </a:r>
          </a:p>
          <a:p>
            <a:r>
              <a:rPr lang="sv-SE" sz="2800" dirty="0" smtClean="0"/>
              <a:t>    </a:t>
            </a:r>
            <a:r>
              <a:rPr lang="sv-SE" sz="2800" dirty="0" err="1" smtClean="0"/>
              <a:t>egészében</a:t>
            </a:r>
            <a:r>
              <a:rPr lang="sv-SE" sz="3200" dirty="0" smtClean="0"/>
              <a:t>.</a:t>
            </a:r>
            <a:br>
              <a:rPr lang="sv-SE" sz="3200" dirty="0" smtClean="0"/>
            </a:br>
            <a:r>
              <a:rPr lang="sv-SE" sz="1000" dirty="0" smtClean="0"/>
              <a:t>   </a:t>
            </a:r>
            <a:endParaRPr lang="sv-SE" sz="3200" dirty="0" smtClean="0"/>
          </a:p>
          <a:p>
            <a:r>
              <a:rPr lang="sv-SE" sz="3200" dirty="0" smtClean="0"/>
              <a:t>•  </a:t>
            </a:r>
            <a:r>
              <a:rPr lang="sv-SE" sz="2800" dirty="0" err="1" smtClean="0"/>
              <a:t>Konkrét</a:t>
            </a:r>
            <a:r>
              <a:rPr lang="sv-SE" sz="2800" dirty="0" smtClean="0"/>
              <a:t> </a:t>
            </a:r>
            <a:r>
              <a:rPr lang="sv-SE" sz="2800" dirty="0" err="1" smtClean="0"/>
              <a:t>cselekvési</a:t>
            </a:r>
            <a:r>
              <a:rPr lang="sv-SE" sz="2800" dirty="0" smtClean="0"/>
              <a:t> </a:t>
            </a:r>
            <a:r>
              <a:rPr lang="sv-SE" sz="2800" dirty="0" err="1" smtClean="0"/>
              <a:t>tervet</a:t>
            </a:r>
            <a:r>
              <a:rPr lang="sv-SE" sz="2800" dirty="0" smtClean="0"/>
              <a:t> </a:t>
            </a:r>
            <a:r>
              <a:rPr lang="sv-SE" sz="2800" dirty="0" err="1" smtClean="0"/>
              <a:t>kell</a:t>
            </a:r>
            <a:r>
              <a:rPr lang="sv-SE" sz="2800" dirty="0" smtClean="0"/>
              <a:t> </a:t>
            </a:r>
            <a:r>
              <a:rPr lang="sv-SE" sz="2800" dirty="0" err="1" smtClean="0"/>
              <a:t>minden</a:t>
            </a:r>
            <a:r>
              <a:rPr lang="sv-SE" sz="2800" dirty="0" smtClean="0"/>
              <a:t> </a:t>
            </a:r>
            <a:r>
              <a:rPr lang="sv-SE" sz="2800" dirty="0" err="1" smtClean="0"/>
              <a:t>egyháznak</a:t>
            </a:r>
            <a:r>
              <a:rPr lang="sv-SE" sz="2800" dirty="0" smtClean="0"/>
              <a:t> </a:t>
            </a:r>
            <a:br>
              <a:rPr lang="sv-SE" sz="2800" dirty="0" smtClean="0"/>
            </a:br>
            <a:r>
              <a:rPr lang="sv-SE" sz="2800" dirty="0" smtClean="0"/>
              <a:t>     </a:t>
            </a:r>
            <a:r>
              <a:rPr lang="sv-SE" sz="2800" dirty="0" err="1" smtClean="0"/>
              <a:t>készítenie</a:t>
            </a:r>
            <a:r>
              <a:rPr lang="sv-SE" sz="2800" dirty="0" smtClean="0"/>
              <a:t>.</a:t>
            </a:r>
          </a:p>
          <a:p>
            <a:r>
              <a:rPr lang="sv-SE" sz="1400" dirty="0" smtClean="0"/>
              <a:t> </a:t>
            </a:r>
            <a:r>
              <a:rPr lang="sv-SE" sz="500" dirty="0" smtClean="0"/>
              <a:t>   </a:t>
            </a:r>
            <a:endParaRPr lang="sv-SE" sz="1400" dirty="0" smtClean="0"/>
          </a:p>
          <a:p>
            <a:r>
              <a:rPr lang="sv-SE" sz="2800" dirty="0" smtClean="0"/>
              <a:t>•  </a:t>
            </a:r>
            <a:r>
              <a:rPr lang="sv-SE" sz="2800" dirty="0" err="1" smtClean="0"/>
              <a:t>Biztosítani</a:t>
            </a:r>
            <a:r>
              <a:rPr lang="sv-SE" sz="2800" dirty="0" smtClean="0"/>
              <a:t> </a:t>
            </a:r>
            <a:r>
              <a:rPr lang="sv-SE" sz="2800" dirty="0" err="1" smtClean="0"/>
              <a:t>kell</a:t>
            </a:r>
            <a:r>
              <a:rPr lang="sv-SE" sz="2800" dirty="0" smtClean="0"/>
              <a:t> a </a:t>
            </a:r>
            <a:r>
              <a:rPr lang="sv-SE" sz="2800" dirty="0" err="1" smtClean="0"/>
              <a:t>helyi</a:t>
            </a:r>
            <a:r>
              <a:rPr lang="sv-SE" sz="2800" dirty="0" smtClean="0"/>
              <a:t> </a:t>
            </a:r>
            <a:r>
              <a:rPr lang="sv-SE" sz="2800" dirty="0" err="1" smtClean="0"/>
              <a:t>szórványmunkás</a:t>
            </a:r>
            <a:r>
              <a:rPr lang="sv-SE" sz="2800" dirty="0" smtClean="0"/>
              <a:t> </a:t>
            </a:r>
            <a:r>
              <a:rPr lang="sv-SE" sz="2800" dirty="0" err="1" smtClean="0"/>
              <a:t>élet-</a:t>
            </a:r>
            <a:r>
              <a:rPr lang="sv-SE" sz="2800" dirty="0" smtClean="0"/>
              <a:t> és </a:t>
            </a:r>
          </a:p>
          <a:p>
            <a:r>
              <a:rPr lang="sv-SE" sz="2800" dirty="0" smtClean="0"/>
              <a:t>    </a:t>
            </a:r>
            <a:r>
              <a:rPr lang="sv-SE" sz="2800" dirty="0" err="1" smtClean="0"/>
              <a:t>munkafeltételeit</a:t>
            </a:r>
            <a:r>
              <a:rPr lang="sv-SE" sz="2800" dirty="0" smtClean="0"/>
              <a:t>.</a:t>
            </a:r>
          </a:p>
          <a:p>
            <a:r>
              <a:rPr lang="sv-SE" sz="1000" dirty="0" smtClean="0"/>
              <a:t>    </a:t>
            </a:r>
          </a:p>
          <a:p>
            <a:r>
              <a:rPr lang="sv-SE" sz="2800" dirty="0" smtClean="0"/>
              <a:t>•  </a:t>
            </a:r>
            <a:r>
              <a:rPr lang="sv-SE" sz="2800" dirty="0" err="1" smtClean="0"/>
              <a:t>Körlelkészségeket</a:t>
            </a:r>
            <a:r>
              <a:rPr lang="sv-SE" sz="2800" dirty="0" smtClean="0"/>
              <a:t> </a:t>
            </a:r>
            <a:r>
              <a:rPr lang="sv-SE" sz="2800" dirty="0" err="1" smtClean="0"/>
              <a:t>kell</a:t>
            </a:r>
            <a:r>
              <a:rPr lang="sv-SE" sz="2800" dirty="0" smtClean="0"/>
              <a:t> </a:t>
            </a:r>
            <a:r>
              <a:rPr lang="sv-SE" sz="2800" dirty="0" err="1" smtClean="0"/>
              <a:t>létrehozni</a:t>
            </a:r>
            <a:r>
              <a:rPr lang="sv-SE" sz="2800" dirty="0" smtClean="0"/>
              <a:t>.</a:t>
            </a:r>
          </a:p>
          <a:p>
            <a:r>
              <a:rPr lang="sv-SE" sz="1000" dirty="0" smtClean="0"/>
              <a:t> </a:t>
            </a:r>
          </a:p>
          <a:p>
            <a:r>
              <a:rPr lang="sv-SE" sz="2800" dirty="0" smtClean="0"/>
              <a:t>•  „</a:t>
            </a:r>
            <a:r>
              <a:rPr lang="sv-SE" sz="2800" dirty="0" err="1" smtClean="0"/>
              <a:t>Lámpás</a:t>
            </a:r>
            <a:r>
              <a:rPr lang="sv-SE" sz="2800" dirty="0" smtClean="0"/>
              <a:t> </a:t>
            </a:r>
            <a:r>
              <a:rPr lang="sv-SE" sz="2800" dirty="0" err="1" smtClean="0"/>
              <a:t>terv</a:t>
            </a:r>
            <a:r>
              <a:rPr lang="sv-SE" sz="2800" dirty="0" smtClean="0"/>
              <a:t>” - </a:t>
            </a:r>
            <a:r>
              <a:rPr lang="hu-HU" sz="2800" i="1" dirty="0" smtClean="0"/>
              <a:t>Mindszenthy program</a:t>
            </a:r>
            <a:r>
              <a:rPr lang="sv-SE" sz="2800" i="1" dirty="0" smtClean="0"/>
              <a:t>?</a:t>
            </a:r>
            <a:endParaRPr lang="sv-SE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62" y="0"/>
            <a:ext cx="61626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950" y="1988840"/>
            <a:ext cx="3086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323528" y="2924944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v-SE" sz="2800" b="1" i="1" dirty="0" err="1" smtClean="0"/>
              <a:t>Migrációs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helyzetkép</a:t>
            </a:r>
            <a:r>
              <a:rPr lang="sv-SE" sz="2800" b="1" i="1" dirty="0" smtClean="0"/>
              <a:t> – ”</a:t>
            </a:r>
            <a:r>
              <a:rPr lang="sv-SE" sz="2800" b="1" i="1" dirty="0" err="1" smtClean="0"/>
              <a:t>megélhetési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migráció</a:t>
            </a:r>
            <a:r>
              <a:rPr lang="sv-SE" sz="2800" b="1" i="1" dirty="0" smtClean="0"/>
              <a:t>”</a:t>
            </a:r>
          </a:p>
          <a:p>
            <a:pPr marL="342900" indent="-342900">
              <a:buAutoNum type="arabicPeriod"/>
            </a:pPr>
            <a:r>
              <a:rPr lang="sv-SE" sz="2800" b="1" i="1" dirty="0" smtClean="0"/>
              <a:t>A </a:t>
            </a:r>
            <a:r>
              <a:rPr lang="sv-SE" sz="2800" b="1" i="1" dirty="0" err="1" smtClean="0"/>
              <a:t>migráció</a:t>
            </a:r>
            <a:r>
              <a:rPr lang="sv-SE" sz="2800" b="1" i="1" dirty="0" smtClean="0"/>
              <a:t> és a </a:t>
            </a:r>
            <a:r>
              <a:rPr lang="sv-SE" sz="2800" b="1" i="1" dirty="0" err="1" smtClean="0"/>
              <a:t>magyarok</a:t>
            </a:r>
            <a:r>
              <a:rPr lang="sv-SE" sz="2800" b="1" i="1" dirty="0" smtClean="0"/>
              <a:t> </a:t>
            </a:r>
          </a:p>
          <a:p>
            <a:pPr marL="342900" indent="-342900">
              <a:buAutoNum type="arabicPeriod"/>
            </a:pPr>
            <a:r>
              <a:rPr lang="sv-SE" sz="2800" b="1" i="1" dirty="0" err="1" smtClean="0"/>
              <a:t>Egyházi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lelkigondozási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helyzetkép</a:t>
            </a:r>
            <a:r>
              <a:rPr lang="sv-SE" sz="2800" b="1" i="1" dirty="0" smtClean="0"/>
              <a:t> – a magyar </a:t>
            </a:r>
            <a:r>
              <a:rPr lang="sv-SE" sz="2800" b="1" i="1" dirty="0" err="1" smtClean="0"/>
              <a:t>emigrációban</a:t>
            </a:r>
            <a:endParaRPr lang="sv-SE" sz="2800" b="1" i="1" dirty="0" smtClean="0"/>
          </a:p>
          <a:p>
            <a:pPr marL="342900" indent="-342900">
              <a:buAutoNum type="arabicPeriod"/>
            </a:pPr>
            <a:r>
              <a:rPr lang="sv-SE" sz="2800" b="1" i="1" dirty="0" err="1" smtClean="0"/>
              <a:t>Mit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tegyünk</a:t>
            </a:r>
            <a:r>
              <a:rPr lang="sv-SE" sz="2800" b="1" i="1" dirty="0" smtClean="0"/>
              <a:t>? </a:t>
            </a:r>
            <a:r>
              <a:rPr lang="sv-SE" sz="2800" b="1" i="1" dirty="0" err="1" smtClean="0"/>
              <a:t>Hogyan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kezdjünk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hozzá</a:t>
            </a:r>
            <a:r>
              <a:rPr lang="sv-SE" sz="2800" b="1" i="1" dirty="0" smtClean="0"/>
              <a:t> a </a:t>
            </a:r>
            <a:r>
              <a:rPr lang="sv-SE" sz="2800" b="1" i="1" dirty="0" err="1" smtClean="0"/>
              <a:t>misszióhoz</a:t>
            </a:r>
            <a:r>
              <a:rPr lang="sv-SE" sz="2800" b="1" i="1" dirty="0" smtClean="0"/>
              <a:t>?</a:t>
            </a:r>
          </a:p>
          <a:p>
            <a:pPr marL="342900" indent="-342900">
              <a:buAutoNum type="arabicPeriod"/>
            </a:pPr>
            <a:r>
              <a:rPr lang="sv-SE" sz="2800" b="1" i="1" dirty="0" err="1" smtClean="0"/>
              <a:t>Végül</a:t>
            </a:r>
            <a:r>
              <a:rPr lang="sv-SE" sz="2800" b="1" i="1" dirty="0" smtClean="0"/>
              <a:t>: </a:t>
            </a:r>
            <a:r>
              <a:rPr lang="sv-SE" sz="2800" b="1" i="1" dirty="0" err="1" smtClean="0"/>
              <a:t>kisebbségi</a:t>
            </a:r>
            <a:r>
              <a:rPr lang="sv-SE" sz="2800" b="1" i="1" dirty="0" smtClean="0"/>
              <a:t> magyar </a:t>
            </a:r>
            <a:r>
              <a:rPr lang="sv-SE" sz="2800" b="1" i="1" dirty="0" err="1" smtClean="0"/>
              <a:t>egyház</a:t>
            </a:r>
            <a:r>
              <a:rPr lang="sv-SE" sz="2800" b="1" i="1" dirty="0" smtClean="0"/>
              <a:t> – </a:t>
            </a:r>
            <a:br>
              <a:rPr lang="sv-SE" sz="2800" b="1" i="1" dirty="0" smtClean="0"/>
            </a:br>
            <a:r>
              <a:rPr lang="sv-SE" sz="2800" b="1" i="1" dirty="0" err="1" smtClean="0"/>
              <a:t>nyelvcsere</a:t>
            </a:r>
            <a:r>
              <a:rPr lang="sv-SE" sz="2800" b="1" i="1" dirty="0" smtClean="0"/>
              <a:t>, </a:t>
            </a:r>
            <a:r>
              <a:rPr lang="sv-SE" sz="2800" b="1" i="1" dirty="0" err="1" smtClean="0"/>
              <a:t>nyelvhasználat</a:t>
            </a:r>
            <a:r>
              <a:rPr lang="hu-HU" sz="2800" b="1" i="1" dirty="0" smtClean="0"/>
              <a:t> </a:t>
            </a:r>
            <a:endParaRPr lang="sv-SE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r>
              <a:rPr lang="sv-SE" sz="2800" dirty="0" smtClean="0"/>
              <a:t>A </a:t>
            </a:r>
            <a:r>
              <a:rPr lang="sv-SE" sz="2800" dirty="0" err="1" smtClean="0"/>
              <a:t>családalapítási</a:t>
            </a:r>
            <a:r>
              <a:rPr lang="sv-SE" sz="2800" dirty="0" smtClean="0"/>
              <a:t> </a:t>
            </a:r>
            <a:r>
              <a:rPr lang="sv-SE" sz="2800" dirty="0" err="1" smtClean="0"/>
              <a:t>pénzalapok</a:t>
            </a:r>
            <a:r>
              <a:rPr lang="sv-SE" sz="2800" dirty="0" smtClean="0"/>
              <a:t> </a:t>
            </a:r>
            <a:r>
              <a:rPr lang="sv-SE" sz="2800" dirty="0" err="1" smtClean="0"/>
              <a:t>megteremtésére</a:t>
            </a:r>
            <a:r>
              <a:rPr lang="sv-SE" sz="2800" dirty="0" smtClean="0"/>
              <a:t> a </a:t>
            </a:r>
            <a:r>
              <a:rPr lang="sv-SE" sz="2800" dirty="0" err="1" smtClean="0"/>
              <a:t>szül</a:t>
            </a:r>
            <a:r>
              <a:rPr lang="hu-HU" sz="2800" dirty="0" smtClean="0"/>
              <a:t>ő</a:t>
            </a:r>
            <a:r>
              <a:rPr lang="sv-SE" sz="2800" dirty="0" err="1" smtClean="0"/>
              <a:t>föld</a:t>
            </a:r>
            <a:r>
              <a:rPr lang="sv-SE" sz="2800" dirty="0" smtClean="0"/>
              <a:t> </a:t>
            </a:r>
            <a:r>
              <a:rPr lang="sv-SE" sz="2800" dirty="0" err="1" smtClean="0"/>
              <a:t>már</a:t>
            </a:r>
            <a:r>
              <a:rPr lang="sv-SE" sz="2800" dirty="0" smtClean="0"/>
              <a:t> </a:t>
            </a:r>
            <a:r>
              <a:rPr lang="sv-SE" sz="2800" dirty="0" err="1" smtClean="0"/>
              <a:t>alkalmatlan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sz="1000" dirty="0" smtClean="0"/>
          </a:p>
          <a:p>
            <a:r>
              <a:rPr lang="sv-SE" sz="2800" dirty="0" err="1" smtClean="0"/>
              <a:t>Az</a:t>
            </a:r>
            <a:r>
              <a:rPr lang="sv-SE" sz="2800" dirty="0" smtClean="0"/>
              <a:t> </a:t>
            </a:r>
            <a:r>
              <a:rPr lang="sv-SE" sz="2800" dirty="0" err="1" smtClean="0"/>
              <a:t>anyaországi</a:t>
            </a:r>
            <a:r>
              <a:rPr lang="sv-SE" sz="2800" dirty="0" smtClean="0"/>
              <a:t> és a </a:t>
            </a:r>
            <a:r>
              <a:rPr lang="sv-SE" sz="2800" dirty="0" err="1" smtClean="0"/>
              <a:t>külhoni</a:t>
            </a:r>
            <a:r>
              <a:rPr lang="sv-SE" sz="2800" dirty="0" smtClean="0"/>
              <a:t> </a:t>
            </a:r>
            <a:r>
              <a:rPr lang="sv-SE" sz="2800" dirty="0" err="1" smtClean="0"/>
              <a:t>magyarság</a:t>
            </a:r>
            <a:r>
              <a:rPr lang="sv-SE" sz="2800" dirty="0" smtClean="0"/>
              <a:t> is </a:t>
            </a:r>
            <a:r>
              <a:rPr lang="sv-SE" sz="2800" dirty="0" err="1" smtClean="0"/>
              <a:t>rálépett</a:t>
            </a:r>
            <a:r>
              <a:rPr lang="sv-SE" sz="2800" dirty="0" smtClean="0"/>
              <a:t> as </a:t>
            </a:r>
            <a:r>
              <a:rPr lang="sv-SE" sz="2800" dirty="0" err="1" smtClean="0"/>
              <a:t>országhatáron</a:t>
            </a:r>
            <a:r>
              <a:rPr lang="sv-SE" sz="2800" dirty="0" smtClean="0"/>
              <a:t> </a:t>
            </a:r>
            <a:r>
              <a:rPr lang="sv-SE" sz="2800" dirty="0" err="1" smtClean="0"/>
              <a:t>túli</a:t>
            </a:r>
            <a:r>
              <a:rPr lang="sv-SE" sz="2800" dirty="0" smtClean="0"/>
              <a:t> </a:t>
            </a:r>
            <a:r>
              <a:rPr lang="sv-SE" sz="2800" i="1" dirty="0" smtClean="0"/>
              <a:t>’</a:t>
            </a:r>
            <a:r>
              <a:rPr lang="sv-SE" sz="2800" i="1" dirty="0" err="1" smtClean="0"/>
              <a:t>megélhetési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migrációs</a:t>
            </a:r>
            <a:r>
              <a:rPr lang="sv-SE" sz="2800" dirty="0" smtClean="0"/>
              <a:t>’ </a:t>
            </a:r>
            <a:r>
              <a:rPr lang="sv-SE" sz="2800" dirty="0" err="1" smtClean="0"/>
              <a:t>útra</a:t>
            </a:r>
            <a:r>
              <a:rPr lang="sv-SE" sz="2800" dirty="0" smtClean="0"/>
              <a:t/>
            </a:r>
            <a:br>
              <a:rPr lang="sv-SE" sz="2800" dirty="0" smtClean="0"/>
            </a:br>
            <a:endParaRPr lang="sv-SE" sz="1000" dirty="0" smtClean="0"/>
          </a:p>
          <a:p>
            <a:r>
              <a:rPr lang="sv-SE" sz="2800" dirty="0" smtClean="0"/>
              <a:t>Kiss Tamás, </a:t>
            </a:r>
            <a:r>
              <a:rPr lang="sv-SE" sz="2800" dirty="0" err="1" smtClean="0"/>
              <a:t>Krónika</a:t>
            </a:r>
            <a:r>
              <a:rPr lang="sv-SE" sz="2800" dirty="0" smtClean="0"/>
              <a:t> 2013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sz="1000" dirty="0" smtClean="0"/>
          </a:p>
          <a:p>
            <a:r>
              <a:rPr lang="sv-SE" sz="2800" dirty="0" smtClean="0"/>
              <a:t>A </a:t>
            </a:r>
            <a:r>
              <a:rPr lang="sv-SE" sz="2800" dirty="0" err="1" smtClean="0"/>
              <a:t>románok</a:t>
            </a:r>
            <a:r>
              <a:rPr lang="sv-SE" sz="2800" dirty="0" smtClean="0"/>
              <a:t> a </a:t>
            </a:r>
            <a:r>
              <a:rPr lang="sv-SE" sz="2800" dirty="0" err="1" smtClean="0"/>
              <a:t>migrációs</a:t>
            </a:r>
            <a:r>
              <a:rPr lang="sv-SE" sz="2800" dirty="0" smtClean="0"/>
              <a:t> </a:t>
            </a:r>
            <a:r>
              <a:rPr lang="sv-SE" sz="2800" dirty="0" err="1" smtClean="0"/>
              <a:t>kérdések</a:t>
            </a:r>
            <a:r>
              <a:rPr lang="sv-SE" sz="2800" dirty="0" smtClean="0"/>
              <a:t> </a:t>
            </a:r>
            <a:r>
              <a:rPr lang="sv-SE" sz="2800" dirty="0" err="1" smtClean="0"/>
              <a:t>kezelésében</a:t>
            </a:r>
            <a:r>
              <a:rPr lang="sv-SE" sz="2800" dirty="0" smtClean="0"/>
              <a:t> is </a:t>
            </a:r>
            <a:r>
              <a:rPr lang="sv-SE" sz="2800" dirty="0" err="1" smtClean="0"/>
              <a:t>sok</a:t>
            </a:r>
            <a:r>
              <a:rPr lang="sv-SE" sz="2800" dirty="0" smtClean="0"/>
              <a:t> </a:t>
            </a:r>
            <a:r>
              <a:rPr lang="sv-SE" sz="2800" dirty="0" err="1" smtClean="0"/>
              <a:t>területen</a:t>
            </a:r>
            <a:r>
              <a:rPr lang="sv-SE" sz="2800" dirty="0" smtClean="0"/>
              <a:t> el</a:t>
            </a:r>
            <a:r>
              <a:rPr lang="hu-HU" sz="2800" dirty="0" smtClean="0"/>
              <a:t>ő</a:t>
            </a:r>
            <a:r>
              <a:rPr lang="sv-SE" sz="2800" dirty="0" err="1" smtClean="0"/>
              <a:t>ttünk</a:t>
            </a:r>
            <a:r>
              <a:rPr lang="sv-SE" sz="2800" dirty="0" smtClean="0"/>
              <a:t> </a:t>
            </a:r>
            <a:r>
              <a:rPr lang="sv-SE" sz="2800" dirty="0" err="1" smtClean="0"/>
              <a:t>járnak</a:t>
            </a:r>
            <a:r>
              <a:rPr lang="sv-SE" sz="2800" dirty="0" smtClean="0"/>
              <a:t> </a:t>
            </a:r>
            <a:endParaRPr lang="sv-SE" sz="2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0" y="4766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sv-SE" sz="3200" b="1" i="1" dirty="0" smtClean="0"/>
              <a:t>1.  </a:t>
            </a:r>
            <a:r>
              <a:rPr lang="sv-SE" sz="3200" b="1" i="1" dirty="0" err="1" smtClean="0"/>
              <a:t>Migrációs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helyzetkép</a:t>
            </a:r>
            <a:r>
              <a:rPr lang="sv-SE" sz="3200" b="1" i="1" dirty="0" smtClean="0"/>
              <a:t> – ’</a:t>
            </a:r>
            <a:r>
              <a:rPr lang="sv-SE" sz="3200" b="1" i="1" dirty="0" err="1" smtClean="0"/>
              <a:t>megélhetési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migráció</a:t>
            </a:r>
            <a:r>
              <a:rPr lang="sv-SE" sz="3200" b="1" i="1" dirty="0" smtClean="0"/>
              <a:t>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Az</a:t>
            </a:r>
            <a:r>
              <a:rPr lang="sv-SE" sz="2800" dirty="0" smtClean="0"/>
              <a:t> els</a:t>
            </a:r>
            <a:r>
              <a:rPr lang="hu-HU" sz="2800" dirty="0" smtClean="0"/>
              <a:t>ő</a:t>
            </a:r>
            <a:r>
              <a:rPr lang="sv-SE" sz="2800" dirty="0" smtClean="0"/>
              <a:t> </a:t>
            </a:r>
            <a:r>
              <a:rPr lang="sv-SE" sz="2800" dirty="0" err="1" smtClean="0"/>
              <a:t>számú</a:t>
            </a:r>
            <a:r>
              <a:rPr lang="sv-SE" sz="2800" dirty="0" smtClean="0"/>
              <a:t> </a:t>
            </a:r>
            <a:r>
              <a:rPr lang="sv-SE" sz="2800" dirty="0" err="1" smtClean="0"/>
              <a:t>célország</a:t>
            </a:r>
            <a:r>
              <a:rPr lang="sv-SE" sz="2800" dirty="0" smtClean="0"/>
              <a:t> </a:t>
            </a:r>
            <a:r>
              <a:rPr lang="sv-SE" sz="2800" dirty="0" err="1" smtClean="0"/>
              <a:t>Magyarország</a:t>
            </a:r>
            <a:r>
              <a:rPr lang="sv-SE" sz="2800" dirty="0" smtClean="0"/>
              <a:t> – volt!</a:t>
            </a:r>
            <a:br>
              <a:rPr lang="sv-SE" sz="2800" dirty="0" smtClean="0"/>
            </a:br>
            <a:endParaRPr lang="sv-SE" sz="1000" dirty="0" smtClean="0"/>
          </a:p>
          <a:p>
            <a:r>
              <a:rPr lang="sv-SE" sz="2800" dirty="0" smtClean="0"/>
              <a:t>A </a:t>
            </a:r>
            <a:r>
              <a:rPr lang="sv-SE" sz="2800" dirty="0" err="1" smtClean="0"/>
              <a:t>külhoni</a:t>
            </a:r>
            <a:r>
              <a:rPr lang="sv-SE" sz="2800" dirty="0" smtClean="0"/>
              <a:t> </a:t>
            </a:r>
            <a:r>
              <a:rPr lang="sv-SE" sz="2800" dirty="0" err="1" smtClean="0"/>
              <a:t>magyarság</a:t>
            </a:r>
            <a:r>
              <a:rPr lang="sv-SE" sz="2800" dirty="0" smtClean="0"/>
              <a:t> ’</a:t>
            </a:r>
            <a:r>
              <a:rPr lang="sv-SE" sz="2800" dirty="0" err="1" smtClean="0"/>
              <a:t>pannonizálódása</a:t>
            </a:r>
            <a:r>
              <a:rPr lang="sv-SE" sz="2800" dirty="0" smtClean="0"/>
              <a:t>’</a:t>
            </a:r>
          </a:p>
          <a:p>
            <a:endParaRPr lang="sv-SE" sz="1000" dirty="0" smtClean="0"/>
          </a:p>
          <a:p>
            <a:r>
              <a:rPr lang="sv-SE" sz="2800" dirty="0" err="1" smtClean="0"/>
              <a:t>Az</a:t>
            </a:r>
            <a:r>
              <a:rPr lang="sv-SE" sz="2800" dirty="0" smtClean="0"/>
              <a:t> </a:t>
            </a:r>
            <a:r>
              <a:rPr lang="sv-SE" sz="2800" dirty="0" err="1" smtClean="0"/>
              <a:t>Anyaország</a:t>
            </a:r>
            <a:r>
              <a:rPr lang="sv-SE" sz="2800" dirty="0" smtClean="0"/>
              <a:t> és a </a:t>
            </a:r>
            <a:r>
              <a:rPr lang="sv-SE" sz="2800" dirty="0" err="1" smtClean="0"/>
              <a:t>külhon</a:t>
            </a:r>
            <a:r>
              <a:rPr lang="sv-SE" sz="2800" dirty="0" smtClean="0"/>
              <a:t> nagy </a:t>
            </a:r>
            <a:r>
              <a:rPr lang="sv-SE" sz="2800" dirty="0" err="1" smtClean="0"/>
              <a:t>reménysége</a:t>
            </a:r>
            <a:r>
              <a:rPr lang="sv-SE" sz="2800" dirty="0" smtClean="0"/>
              <a:t>!</a:t>
            </a:r>
            <a:r>
              <a:rPr lang="sv-SE" sz="2800" i="1" dirty="0" smtClean="0"/>
              <a:t/>
            </a:r>
            <a:br>
              <a:rPr lang="sv-SE" sz="2800" i="1" dirty="0" smtClean="0"/>
            </a:br>
            <a:endParaRPr lang="sv-SE" sz="1000" i="1" dirty="0" smtClean="0"/>
          </a:p>
          <a:p>
            <a:pPr>
              <a:buNone/>
            </a:pPr>
            <a:endParaRPr lang="sv-SE" sz="2800" i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67544" y="62068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v-SE" sz="3200" b="1" i="1" dirty="0" smtClean="0"/>
              <a:t>2. 	A </a:t>
            </a:r>
            <a:r>
              <a:rPr lang="sv-SE" sz="3200" b="1" i="1" dirty="0" err="1" smtClean="0"/>
              <a:t>migráció</a:t>
            </a:r>
            <a:r>
              <a:rPr lang="sv-SE" sz="3200" b="1" i="1" dirty="0" smtClean="0"/>
              <a:t> és a </a:t>
            </a:r>
            <a:r>
              <a:rPr lang="sv-SE" sz="3200" b="1" i="1" dirty="0" err="1" smtClean="0"/>
              <a:t>magyarok</a:t>
            </a:r>
            <a:r>
              <a:rPr lang="sv-SE" sz="3200" b="1" i="1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 </a:t>
            </a:r>
            <a:r>
              <a:rPr lang="sv-SE" sz="2800" dirty="0" err="1" smtClean="0"/>
              <a:t>szervezett</a:t>
            </a:r>
            <a:r>
              <a:rPr lang="sv-SE" sz="2800" dirty="0" smtClean="0"/>
              <a:t> </a:t>
            </a:r>
            <a:r>
              <a:rPr lang="sv-SE" sz="2800" dirty="0" err="1" smtClean="0"/>
              <a:t>protestáns</a:t>
            </a:r>
            <a:r>
              <a:rPr lang="sv-SE" sz="2800" dirty="0" smtClean="0"/>
              <a:t> </a:t>
            </a:r>
            <a:r>
              <a:rPr lang="sv-SE" sz="2800" dirty="0" err="1" smtClean="0"/>
              <a:t>lelkigondozásból</a:t>
            </a:r>
            <a:r>
              <a:rPr lang="sv-SE" sz="2800" dirty="0" smtClean="0"/>
              <a:t> </a:t>
            </a:r>
            <a:r>
              <a:rPr lang="sv-SE" sz="2800" dirty="0" err="1" smtClean="0"/>
              <a:t>kimaradtak</a:t>
            </a:r>
            <a:r>
              <a:rPr lang="sv-SE" sz="2800" dirty="0" smtClean="0"/>
              <a:t> a </a:t>
            </a:r>
            <a:r>
              <a:rPr lang="sv-SE" sz="2800" dirty="0" err="1" smtClean="0"/>
              <a:t>katólikus</a:t>
            </a:r>
            <a:r>
              <a:rPr lang="sv-SE" sz="2800" dirty="0" smtClean="0"/>
              <a:t> </a:t>
            </a:r>
            <a:r>
              <a:rPr lang="sv-SE" sz="2800" dirty="0" err="1" smtClean="0"/>
              <a:t>országok</a:t>
            </a:r>
            <a:endParaRPr lang="sv-SE" sz="2800" dirty="0" smtClean="0"/>
          </a:p>
          <a:p>
            <a:r>
              <a:rPr lang="sv-SE" sz="2800" dirty="0" smtClean="0"/>
              <a:t> ’A </a:t>
            </a:r>
            <a:r>
              <a:rPr lang="sv-SE" sz="2800" dirty="0" err="1" smtClean="0"/>
              <a:t>szül</a:t>
            </a:r>
            <a:r>
              <a:rPr lang="hu-HU" sz="2800" dirty="0" smtClean="0"/>
              <a:t>ő</a:t>
            </a:r>
            <a:r>
              <a:rPr lang="sv-SE" sz="2800" dirty="0" err="1" smtClean="0"/>
              <a:t>föld</a:t>
            </a:r>
            <a:r>
              <a:rPr lang="sv-SE" sz="2800" dirty="0" smtClean="0"/>
              <a:t> </a:t>
            </a:r>
            <a:r>
              <a:rPr lang="sv-SE" sz="2800" dirty="0" err="1" smtClean="0"/>
              <a:t>odahaza</a:t>
            </a:r>
            <a:r>
              <a:rPr lang="sv-SE" sz="2800" dirty="0" smtClean="0"/>
              <a:t> </a:t>
            </a:r>
            <a:r>
              <a:rPr lang="sv-SE" sz="2800" b="1" dirty="0" err="1" smtClean="0"/>
              <a:t>már</a:t>
            </a:r>
            <a:r>
              <a:rPr lang="sv-SE" sz="2800" dirty="0" smtClean="0"/>
              <a:t> </a:t>
            </a:r>
            <a:r>
              <a:rPr lang="sv-SE" sz="2800" dirty="0" err="1" smtClean="0"/>
              <a:t>nem</a:t>
            </a:r>
            <a:r>
              <a:rPr lang="sv-SE" sz="2800" dirty="0" smtClean="0"/>
              <a:t>, </a:t>
            </a:r>
            <a:r>
              <a:rPr lang="sv-SE" sz="2800" dirty="0" err="1" smtClean="0"/>
              <a:t>odakinn</a:t>
            </a:r>
            <a:r>
              <a:rPr lang="sv-SE" sz="2800" dirty="0" smtClean="0"/>
              <a:t> </a:t>
            </a:r>
            <a:r>
              <a:rPr lang="sv-SE" sz="2800" b="1" dirty="0" err="1" smtClean="0"/>
              <a:t>még</a:t>
            </a:r>
            <a:r>
              <a:rPr lang="sv-SE" sz="2800" dirty="0" smtClean="0"/>
              <a:t> </a:t>
            </a:r>
            <a:r>
              <a:rPr lang="sv-SE" sz="2800" dirty="0" err="1" smtClean="0"/>
              <a:t>nem</a:t>
            </a:r>
            <a:r>
              <a:rPr lang="sv-SE" sz="2800" dirty="0" smtClean="0"/>
              <a:t>  </a:t>
            </a:r>
            <a:r>
              <a:rPr lang="sv-SE" sz="2800" dirty="0" err="1" smtClean="0"/>
              <a:t>otthon</a:t>
            </a:r>
            <a:r>
              <a:rPr lang="sv-SE" sz="2800" dirty="0" smtClean="0"/>
              <a:t>’ </a:t>
            </a:r>
            <a:endParaRPr lang="sv-SE" sz="1000" dirty="0" smtClean="0"/>
          </a:p>
          <a:p>
            <a:r>
              <a:rPr lang="sv-SE" sz="1000" dirty="0" smtClean="0"/>
              <a:t>  </a:t>
            </a:r>
          </a:p>
          <a:p>
            <a:r>
              <a:rPr lang="sv-SE" sz="2800" dirty="0" err="1" smtClean="0"/>
              <a:t>Miért</a:t>
            </a:r>
            <a:r>
              <a:rPr lang="sv-SE" sz="2800" dirty="0" smtClean="0"/>
              <a:t> </a:t>
            </a:r>
            <a:r>
              <a:rPr lang="sv-SE" sz="2800" dirty="0" err="1" smtClean="0"/>
              <a:t>hanyagoltuk</a:t>
            </a:r>
            <a:r>
              <a:rPr lang="sv-SE" sz="2800" dirty="0" smtClean="0"/>
              <a:t> és </a:t>
            </a:r>
            <a:r>
              <a:rPr lang="sv-SE" sz="2800" dirty="0" err="1" smtClean="0"/>
              <a:t>hanyagoljuk</a:t>
            </a:r>
            <a:r>
              <a:rPr lang="sv-SE" sz="2800" dirty="0" smtClean="0"/>
              <a:t> </a:t>
            </a:r>
            <a:r>
              <a:rPr lang="sv-SE" sz="2800" dirty="0" err="1" smtClean="0"/>
              <a:t>az</a:t>
            </a:r>
            <a:r>
              <a:rPr lang="sv-SE" sz="2800" dirty="0" smtClean="0"/>
              <a:t> </a:t>
            </a:r>
            <a:r>
              <a:rPr lang="sv-SE" sz="2800" dirty="0" err="1" smtClean="0"/>
              <a:t>új</a:t>
            </a:r>
            <a:r>
              <a:rPr lang="sv-SE" sz="2800" dirty="0" smtClean="0"/>
              <a:t> </a:t>
            </a:r>
            <a:r>
              <a:rPr lang="sv-SE" sz="2800" dirty="0" err="1" smtClean="0"/>
              <a:t>hullámú</a:t>
            </a:r>
            <a:r>
              <a:rPr lang="sv-SE" sz="2800" dirty="0" smtClean="0"/>
              <a:t> </a:t>
            </a:r>
            <a:r>
              <a:rPr lang="sv-SE" sz="2800" dirty="0" err="1" smtClean="0"/>
              <a:t>nyugati</a:t>
            </a:r>
            <a:r>
              <a:rPr lang="sv-SE" sz="2800" dirty="0" smtClean="0"/>
              <a:t> magyar </a:t>
            </a:r>
            <a:r>
              <a:rPr lang="sv-SE" sz="2800" dirty="0" err="1" smtClean="0"/>
              <a:t>munkavállalóink</a:t>
            </a:r>
            <a:r>
              <a:rPr lang="sv-SE" sz="2800" dirty="0" smtClean="0"/>
              <a:t> </a:t>
            </a:r>
            <a:r>
              <a:rPr lang="sv-SE" sz="2800" dirty="0" err="1" smtClean="0"/>
              <a:t>lelkigondozását</a:t>
            </a:r>
            <a:r>
              <a:rPr lang="sv-SE" sz="2800" dirty="0" smtClean="0"/>
              <a:t>?</a:t>
            </a:r>
          </a:p>
          <a:p>
            <a:r>
              <a:rPr lang="sv-SE" sz="1000" dirty="0" smtClean="0"/>
              <a:t>  </a:t>
            </a:r>
          </a:p>
          <a:p>
            <a:r>
              <a:rPr lang="sv-SE" sz="2800" dirty="0" smtClean="0"/>
              <a:t>A </a:t>
            </a:r>
            <a:r>
              <a:rPr lang="sv-SE" sz="2800" dirty="0" err="1" smtClean="0"/>
              <a:t>nyugati</a:t>
            </a:r>
            <a:r>
              <a:rPr lang="sv-SE" sz="2800" dirty="0" smtClean="0"/>
              <a:t> magyar </a:t>
            </a:r>
            <a:r>
              <a:rPr lang="sv-SE" sz="2800" dirty="0" err="1" smtClean="0"/>
              <a:t>protestánsok</a:t>
            </a:r>
            <a:r>
              <a:rPr lang="sv-SE" sz="2800" dirty="0" smtClean="0"/>
              <a:t> </a:t>
            </a:r>
            <a:r>
              <a:rPr lang="sv-SE" sz="2800" dirty="0" err="1" smtClean="0"/>
              <a:t>regisztrációja</a:t>
            </a:r>
            <a:r>
              <a:rPr lang="sv-SE" sz="2800" dirty="0" smtClean="0"/>
              <a:t>??</a:t>
            </a:r>
            <a:endParaRPr lang="sv-SE" sz="28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Vetési-Csákvár2017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DAC-EE08-42FB-A646-12708564CE26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95536" y="404664"/>
            <a:ext cx="8748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v-SE" sz="3200" b="1" i="1" dirty="0" smtClean="0"/>
              <a:t>3. 	</a:t>
            </a:r>
            <a:r>
              <a:rPr lang="sv-SE" sz="3200" b="1" i="1" dirty="0" err="1" smtClean="0"/>
              <a:t>Egyházi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lelkigondozási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helyzetkép</a:t>
            </a:r>
            <a:r>
              <a:rPr lang="sv-SE" sz="3200" b="1" i="1" dirty="0" smtClean="0"/>
              <a:t> – </a:t>
            </a:r>
            <a:br>
              <a:rPr lang="sv-SE" sz="3200" b="1" i="1" dirty="0" smtClean="0"/>
            </a:br>
            <a:r>
              <a:rPr lang="sv-SE" sz="3200" b="1" i="1" dirty="0" smtClean="0"/>
              <a:t>	a magyar </a:t>
            </a:r>
            <a:r>
              <a:rPr lang="sv-SE" sz="3200" b="1" i="1" dirty="0" err="1" smtClean="0"/>
              <a:t>emigrációban</a:t>
            </a:r>
            <a:endParaRPr lang="sv-SE" sz="3200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338</Words>
  <Application>Microsoft Office PowerPoint</Application>
  <PresentationFormat>Bildspel på skärmen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A magyar egyházak lelkigondozói felelőssége az új hullámú magyar világszórványban Jegyzetek a nyugati munkavállaló emigrációs magyarság egyházi lelkigondozásának (Mindszenthy program?) megtervezéséhez</vt:lpstr>
      <vt:lpstr>A magyar egyházak lelkigondozói felelőssége az új hullámú magyar világszórványban Jegyzetek a nyugati munkavállaló emigrációs magyarság egyházi lelkigondozásának (Mindszenthy program?) megtervezéséhez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5.     Végül: kisebbségi magyar egyház –              nyelvcsere, nyelvhasználat </vt:lpstr>
      <vt:lpstr>Köszönöm a figyelmet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Microsoft</dc:creator>
  <cp:lastModifiedBy>Microsoft</cp:lastModifiedBy>
  <cp:revision>23</cp:revision>
  <dcterms:created xsi:type="dcterms:W3CDTF">2017-07-07T10:07:44Z</dcterms:created>
  <dcterms:modified xsi:type="dcterms:W3CDTF">2017-07-07T20:32:27Z</dcterms:modified>
</cp:coreProperties>
</file>