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56" r:id="rId3"/>
    <p:sldId id="257" r:id="rId4"/>
    <p:sldId id="271" r:id="rId5"/>
    <p:sldId id="258" r:id="rId6"/>
    <p:sldId id="259" r:id="rId7"/>
    <p:sldId id="272" r:id="rId8"/>
    <p:sldId id="264" r:id="rId9"/>
    <p:sldId id="275" r:id="rId10"/>
    <p:sldId id="263" r:id="rId11"/>
    <p:sldId id="274" r:id="rId12"/>
    <p:sldId id="265" r:id="rId13"/>
    <p:sldId id="260" r:id="rId14"/>
    <p:sldId id="266" r:id="rId15"/>
    <p:sldId id="261" r:id="rId16"/>
    <p:sldId id="262" r:id="rId17"/>
    <p:sldId id="277" r:id="rId18"/>
    <p:sldId id="268" r:id="rId19"/>
    <p:sldId id="269" r:id="rId20"/>
    <p:sldId id="273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4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F6A26-FF64-4F6F-B1F8-F881726A5369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E3B49-B1FC-416A-BD17-F5CBF967E25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3B49-B1FC-416A-BD17-F5CBF967E258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69C20-9999-497F-BFD5-8B38FF8A190F}" type="datetimeFigureOut">
              <a:rPr lang="sv-SE" smtClean="0"/>
              <a:pPr/>
              <a:t>2017-07-10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2821C-6EE4-4900-A2DC-D96D563C637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u.wikipedia.org/wiki/Protekcionizm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76672" y="2060848"/>
            <a:ext cx="7990656" cy="2319189"/>
          </a:xfrm>
        </p:spPr>
        <p:txBody>
          <a:bodyPr>
            <a:normAutofit/>
          </a:bodyPr>
          <a:lstStyle/>
          <a:p>
            <a:r>
              <a:rPr lang="sv-SE" sz="3100" b="1" dirty="0" err="1" smtClean="0"/>
              <a:t>Van-e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az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európaszerte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szétszórt</a:t>
            </a:r>
            <a:r>
              <a:rPr lang="sv-SE" sz="3100" b="1" dirty="0" smtClean="0"/>
              <a:t> magyar </a:t>
            </a:r>
            <a:r>
              <a:rPr lang="sv-SE" sz="3100" b="1" dirty="0" err="1" smtClean="0"/>
              <a:t>szóványgyülekezeteknek</a:t>
            </a:r>
            <a:r>
              <a:rPr lang="sv-SE" sz="3100" b="1" dirty="0" smtClean="0"/>
              <a:t> </a:t>
            </a:r>
            <a:br>
              <a:rPr lang="sv-SE" sz="3100" b="1" dirty="0" smtClean="0"/>
            </a:br>
            <a:r>
              <a:rPr lang="sv-SE" sz="3100" b="1" dirty="0" err="1" smtClean="0"/>
              <a:t>történelmi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esélye</a:t>
            </a:r>
            <a:r>
              <a:rPr lang="sv-SE" sz="3100" b="1" dirty="0" smtClean="0"/>
              <a:t> a </a:t>
            </a:r>
            <a:r>
              <a:rPr lang="sv-SE" sz="3100" b="1" dirty="0" err="1" smtClean="0"/>
              <a:t>mai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globalizált</a:t>
            </a:r>
            <a:r>
              <a:rPr lang="sv-SE" sz="3100" b="1" dirty="0" smtClean="0"/>
              <a:t> </a:t>
            </a:r>
            <a:br>
              <a:rPr lang="sv-SE" sz="3100" b="1" dirty="0" smtClean="0"/>
            </a:br>
            <a:r>
              <a:rPr lang="sv-SE" sz="3100" b="1" dirty="0" err="1" smtClean="0"/>
              <a:t>szabad-kereskedelem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világbirodalmában</a:t>
            </a:r>
            <a:r>
              <a:rPr lang="sv-SE" sz="3100" b="1" dirty="0" smtClean="0"/>
              <a:t>?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6400800" cy="1752600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2017. 07. 15. </a:t>
            </a:r>
            <a:r>
              <a:rPr lang="sv-SE" dirty="0" err="1" smtClean="0">
                <a:solidFill>
                  <a:srgbClr val="FF0000"/>
                </a:solidFill>
              </a:rPr>
              <a:t>Kerekasztal</a:t>
            </a:r>
            <a:r>
              <a:rPr lang="sv-SE" dirty="0" smtClean="0">
                <a:solidFill>
                  <a:srgbClr val="FF0000"/>
                </a:solidFill>
              </a:rPr>
              <a:t> 11.50-12.30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39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187624" y="5229200"/>
            <a:ext cx="6912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smtClean="0"/>
              <a:t>Dr Békássy N Albert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A</a:t>
            </a:r>
            <a:r>
              <a:rPr lang="hu-HU" sz="3600" dirty="0" smtClean="0"/>
              <a:t> pénzről </a:t>
            </a:r>
            <a:r>
              <a:rPr lang="sv-SE" sz="3600" dirty="0" smtClean="0"/>
              <a:t>és </a:t>
            </a:r>
            <a:r>
              <a:rPr lang="hu-HU" sz="3600" dirty="0" smtClean="0"/>
              <a:t>az elnökválasztás</a:t>
            </a:r>
            <a:r>
              <a:rPr lang="sv-SE" sz="3600" dirty="0" err="1" smtClean="0"/>
              <a:t>ról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Donald Trump formabontó figura</a:t>
            </a:r>
            <a:r>
              <a:rPr lang="sv-SE" dirty="0" smtClean="0"/>
              <a:t>.</a:t>
            </a:r>
            <a:r>
              <a:rPr lang="hu-HU" dirty="0" smtClean="0"/>
              <a:t> </a:t>
            </a:r>
            <a:endParaRPr lang="sv-SE" dirty="0" smtClean="0"/>
          </a:p>
          <a:p>
            <a:r>
              <a:rPr lang="sv-SE" dirty="0" smtClean="0"/>
              <a:t>A</a:t>
            </a:r>
            <a:r>
              <a:rPr lang="hu-HU" dirty="0" smtClean="0"/>
              <a:t>z </a:t>
            </a:r>
            <a:r>
              <a:rPr lang="sv-SE" dirty="0" err="1" smtClean="0"/>
              <a:t>eln</a:t>
            </a:r>
            <a:r>
              <a:rPr lang="hu-HU" dirty="0" smtClean="0"/>
              <a:t>ök</a:t>
            </a:r>
            <a:r>
              <a:rPr lang="sv-SE" dirty="0" err="1" smtClean="0"/>
              <a:t>ké</a:t>
            </a:r>
            <a:r>
              <a:rPr lang="sv-SE" dirty="0" smtClean="0"/>
              <a:t> </a:t>
            </a:r>
            <a:r>
              <a:rPr lang="hu-HU" dirty="0" smtClean="0"/>
              <a:t>választása óta megnyilvánulásai alapján mégsem teljesen elszabadult </a:t>
            </a:r>
            <a:r>
              <a:rPr lang="sv-SE" dirty="0" smtClean="0"/>
              <a:t>h</a:t>
            </a:r>
            <a:r>
              <a:rPr lang="hu-HU" dirty="0" smtClean="0"/>
              <a:t>ajóágyú. </a:t>
            </a:r>
            <a:endParaRPr lang="sv-SE" dirty="0" smtClean="0"/>
          </a:p>
          <a:p>
            <a:r>
              <a:rPr lang="sv-SE" dirty="0" smtClean="0"/>
              <a:t>V</a:t>
            </a:r>
            <a:r>
              <a:rPr lang="hu-HU" dirty="0" smtClean="0"/>
              <a:t>álasztási programja ugyan elég sok okot ad</a:t>
            </a:r>
            <a:r>
              <a:rPr lang="sv-SE" dirty="0" err="1" smtClean="0"/>
              <a:t>ott</a:t>
            </a:r>
            <a:r>
              <a:rPr lang="hu-HU" dirty="0" smtClean="0"/>
              <a:t> az aggodalomra,mégis felfelé indultak a</a:t>
            </a:r>
            <a:r>
              <a:rPr lang="sv-SE" dirty="0" smtClean="0"/>
              <a:t> t</a:t>
            </a:r>
            <a:r>
              <a:rPr lang="hu-HU" dirty="0" smtClean="0"/>
              <a:t>őzsde</a:t>
            </a:r>
            <a:r>
              <a:rPr lang="sv-SE" dirty="0" smtClean="0"/>
              <a:t> </a:t>
            </a:r>
            <a:r>
              <a:rPr lang="hu-HU" dirty="0" smtClean="0"/>
              <a:t>indexek</a:t>
            </a:r>
            <a:r>
              <a:rPr lang="sv-SE" dirty="0" smtClean="0"/>
              <a:t>:</a:t>
            </a:r>
            <a:r>
              <a:rPr lang="hu-HU" dirty="0" smtClean="0"/>
              <a:t> a piac bizakodó</a:t>
            </a:r>
            <a:r>
              <a:rPr lang="sv-SE" dirty="0" smtClean="0"/>
              <a:t>! </a:t>
            </a:r>
          </a:p>
          <a:p>
            <a:r>
              <a:rPr lang="sv-SE" dirty="0" smtClean="0"/>
              <a:t>A</a:t>
            </a:r>
            <a:r>
              <a:rPr lang="hu-HU" dirty="0" smtClean="0"/>
              <a:t> kampánybéli populizmus mögött egy üzletbarát republikánus elnök rejlik.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200" i="1" dirty="0" err="1" smtClean="0"/>
              <a:t>Lopakodó</a:t>
            </a:r>
            <a:r>
              <a:rPr lang="de-CH" sz="3200" i="1" dirty="0" smtClean="0"/>
              <a:t> </a:t>
            </a:r>
            <a:r>
              <a:rPr lang="de-CH" sz="3200" i="1" dirty="0" err="1" smtClean="0"/>
              <a:t>puccs</a:t>
            </a:r>
            <a:r>
              <a:rPr lang="de-CH" sz="3200" i="1" dirty="0" smtClean="0"/>
              <a:t> </a:t>
            </a:r>
            <a:r>
              <a:rPr lang="de-CH" sz="3200" dirty="0" err="1" smtClean="0"/>
              <a:t>Trumppal</a:t>
            </a:r>
            <a:r>
              <a:rPr lang="de-CH" sz="3200" dirty="0" smtClean="0"/>
              <a:t> </a:t>
            </a:r>
            <a:r>
              <a:rPr lang="de-CH" sz="3200" dirty="0" err="1" smtClean="0"/>
              <a:t>szembeni</a:t>
            </a:r>
            <a:r>
              <a:rPr lang="de-CH" sz="3200" dirty="0" smtClean="0"/>
              <a:t> </a:t>
            </a:r>
            <a:r>
              <a:rPr lang="de-CH" sz="3200" dirty="0" err="1" smtClean="0"/>
              <a:t>ellenállás</a:t>
            </a:r>
            <a:r>
              <a:rPr lang="de-CH" sz="2800" i="1" dirty="0" smtClean="0"/>
              <a:t/>
            </a:r>
            <a:br>
              <a:rPr lang="de-CH" sz="2800" i="1" dirty="0" smtClean="0"/>
            </a:br>
            <a:r>
              <a:rPr lang="de-CH" sz="2400" i="1" dirty="0" err="1" smtClean="0"/>
              <a:t>Organizing</a:t>
            </a:r>
            <a:r>
              <a:rPr lang="de-CH" sz="2400" i="1" dirty="0" smtClean="0"/>
              <a:t> </a:t>
            </a:r>
            <a:r>
              <a:rPr lang="de-CH" sz="2400" i="1" dirty="0" err="1" smtClean="0"/>
              <a:t>for</a:t>
            </a:r>
            <a:r>
              <a:rPr lang="de-CH" sz="2400" i="1" dirty="0" smtClean="0"/>
              <a:t> Action (</a:t>
            </a:r>
            <a:r>
              <a:rPr lang="de-CH" sz="2400" i="1" dirty="0" err="1" smtClean="0"/>
              <a:t>OfA</a:t>
            </a:r>
            <a:r>
              <a:rPr lang="de-CH" sz="2400" i="1" dirty="0" smtClean="0"/>
              <a:t>) </a:t>
            </a:r>
            <a:r>
              <a:rPr lang="de-CH" sz="2400" dirty="0" err="1" smtClean="0"/>
              <a:t>elnevezésű</a:t>
            </a:r>
            <a:r>
              <a:rPr lang="de-CH" sz="2400" dirty="0" smtClean="0"/>
              <a:t> </a:t>
            </a:r>
            <a:r>
              <a:rPr lang="de-CH" sz="2400" dirty="0" err="1" smtClean="0"/>
              <a:t>akciócsoport</a:t>
            </a:r>
            <a:r>
              <a:rPr lang="de-CH" sz="2400" dirty="0" smtClean="0"/>
              <a:t> </a:t>
            </a:r>
            <a:r>
              <a:rPr lang="de-CH" sz="2400" dirty="0" err="1" smtClean="0"/>
              <a:t>szervezi</a:t>
            </a:r>
            <a:r>
              <a:rPr lang="de-CH" sz="2400" dirty="0" smtClean="0"/>
              <a:t> </a:t>
            </a:r>
            <a:endParaRPr lang="sv-SE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029325" cy="34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95536" y="4941168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Donald Trump gazdaságpolitikáj</a:t>
            </a:r>
            <a:r>
              <a:rPr lang="sv-SE" sz="2000" dirty="0" smtClean="0"/>
              <a:t>a: 10</a:t>
            </a:r>
            <a:r>
              <a:rPr lang="hu-HU" sz="2000" dirty="0" smtClean="0"/>
              <a:t> év alatt 25 millió új munkahely teremtése, a gazdasági fejlődési ütem megduplázása, nagymértékű adócsökkentés, erős dollár, a</a:t>
            </a:r>
            <a:r>
              <a:rPr lang="sv-SE" sz="2000" dirty="0" smtClean="0"/>
              <a:t> </a:t>
            </a:r>
            <a:r>
              <a:rPr lang="hu-HU" sz="2000" dirty="0" smtClean="0"/>
              <a:t>kedvezőtlen kereskedelmi szerződések átírása és a Rozsdaövezetnek nevezett, korábban virágzó ipari központok megerősítése</a:t>
            </a:r>
            <a:r>
              <a:rPr lang="sv-SE" sz="2000" dirty="0" smtClean="0"/>
              <a:t>.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K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54998"/>
            <a:ext cx="4234168" cy="3003002"/>
          </a:xfrm>
        </p:spPr>
      </p:pic>
      <p:pic>
        <p:nvPicPr>
          <p:cNvPr id="10242" name="Picture 2" descr="Bildresultat för k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04664"/>
            <a:ext cx="4824536" cy="4215614"/>
          </a:xfrm>
          <a:prstGeom prst="rect">
            <a:avLst/>
          </a:prstGeom>
          <a:noFill/>
        </p:spPr>
      </p:pic>
      <p:pic>
        <p:nvPicPr>
          <p:cNvPr id="10244" name="Picture 4" descr="Bildresultat för kinai köztársasá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6632"/>
            <a:ext cx="1512168" cy="2139718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251520" y="227687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 smtClean="0"/>
              <a:t>Kinai</a:t>
            </a:r>
            <a:r>
              <a:rPr lang="sv-SE" dirty="0" smtClean="0"/>
              <a:t> </a:t>
            </a:r>
            <a:r>
              <a:rPr lang="sv-SE" dirty="0" err="1" smtClean="0"/>
              <a:t>Köztársaság</a:t>
            </a:r>
            <a:r>
              <a:rPr lang="sv-SE" dirty="0" smtClean="0"/>
              <a:t> 23,5 </a:t>
            </a:r>
            <a:r>
              <a:rPr lang="sv-SE" dirty="0" err="1" smtClean="0"/>
              <a:t>millió</a:t>
            </a:r>
            <a:r>
              <a:rPr lang="sv-SE" dirty="0" smtClean="0"/>
              <a:t> </a:t>
            </a:r>
            <a:r>
              <a:rPr lang="sv-SE" dirty="0" err="1" smtClean="0"/>
              <a:t>lakos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4355976" y="486916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b="1" dirty="0" err="1" smtClean="0"/>
              <a:t>Kínai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Népköztársaság</a:t>
            </a:r>
            <a:r>
              <a:rPr lang="sv-SE" sz="2000" b="1" dirty="0" smtClean="0"/>
              <a:t> 1,4 </a:t>
            </a:r>
            <a:r>
              <a:rPr lang="sv-SE" sz="2000" b="1" dirty="0" err="1" smtClean="0"/>
              <a:t>milliárd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lakos</a:t>
            </a:r>
            <a:endParaRPr lang="sv-SE" sz="2000" b="1" dirty="0"/>
          </a:p>
        </p:txBody>
      </p:sp>
      <p:sp>
        <p:nvSpPr>
          <p:cNvPr id="9" name="Rektangel 8"/>
          <p:cNvSpPr/>
          <p:nvPr/>
        </p:nvSpPr>
        <p:spPr>
          <a:xfrm>
            <a:off x="4572000" y="5445224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FF0000"/>
                </a:solidFill>
              </a:rPr>
              <a:t>67 </a:t>
            </a:r>
            <a:r>
              <a:rPr lang="sv-SE" sz="2400" b="1" dirty="0" err="1" smtClean="0">
                <a:solidFill>
                  <a:srgbClr val="FF0000"/>
                </a:solidFill>
              </a:rPr>
              <a:t>millió</a:t>
            </a:r>
            <a:r>
              <a:rPr lang="sv-SE" sz="2400" b="1" dirty="0" smtClean="0">
                <a:solidFill>
                  <a:srgbClr val="FF0000"/>
                </a:solidFill>
              </a:rPr>
              <a:t> </a:t>
            </a:r>
            <a:r>
              <a:rPr lang="sv-SE" sz="2400" b="1" dirty="0" err="1" smtClean="0">
                <a:solidFill>
                  <a:srgbClr val="FF0000"/>
                </a:solidFill>
              </a:rPr>
              <a:t>keresztyén</a:t>
            </a:r>
            <a:endParaRPr lang="sv-SE" sz="2400" b="1" dirty="0" smtClean="0">
              <a:solidFill>
                <a:srgbClr val="FF0000"/>
              </a:solidFill>
            </a:endParaRPr>
          </a:p>
          <a:p>
            <a:pPr algn="ctr"/>
            <a:r>
              <a:rPr lang="sv-SE" b="1" dirty="0" smtClean="0">
                <a:solidFill>
                  <a:srgbClr val="FF0000"/>
                </a:solidFill>
              </a:rPr>
              <a:t>kb. 39 </a:t>
            </a:r>
            <a:r>
              <a:rPr lang="sv-SE" b="1" dirty="0" err="1" smtClean="0">
                <a:solidFill>
                  <a:srgbClr val="FF0000"/>
                </a:solidFill>
              </a:rPr>
              <a:t>millió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protestáns</a:t>
            </a:r>
            <a:endParaRPr lang="sv-S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A</a:t>
            </a:r>
            <a:r>
              <a:rPr lang="hu-HU" sz="3600" dirty="0" smtClean="0"/>
              <a:t>z új kínai Selyemút projekt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Kína egyértelműen a szabadkereskedelem pártján áll, nemrégiben kezdte el az új kínai Selyemút projektjét. </a:t>
            </a:r>
            <a:endParaRPr lang="sv-SE" dirty="0" smtClean="0"/>
          </a:p>
          <a:p>
            <a:r>
              <a:rPr lang="sv-SE" dirty="0" smtClean="0"/>
              <a:t>K</a:t>
            </a:r>
            <a:r>
              <a:rPr lang="hu-HU" dirty="0" smtClean="0"/>
              <a:t>özben kezelni kényszerül a nemcsak saját számára, hanem a globális gazdaságra is veszélyt jelentő adósságszintjét </a:t>
            </a:r>
            <a:endParaRPr lang="sv-SE" dirty="0" smtClean="0"/>
          </a:p>
          <a:p>
            <a:r>
              <a:rPr lang="sv-SE" dirty="0" smtClean="0"/>
              <a:t>Ú</a:t>
            </a:r>
            <a:r>
              <a:rPr lang="hu-HU" dirty="0" smtClean="0"/>
              <a:t>gy, hogy egyúttal szeretné a belső fogyasztás súlyát növelni a hazai bruttó nemzeti jövedelmén belül.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 smtClean="0"/>
              <a:t>Miképp</a:t>
            </a:r>
            <a:r>
              <a:rPr lang="sv-SE" sz="3600" dirty="0" smtClean="0"/>
              <a:t> </a:t>
            </a:r>
            <a:r>
              <a:rPr lang="sv-SE" sz="3600" dirty="0" err="1" smtClean="0"/>
              <a:t>haladhat</a:t>
            </a:r>
            <a:r>
              <a:rPr lang="sv-SE" sz="3600" dirty="0" smtClean="0"/>
              <a:t> Kina?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V</a:t>
            </a:r>
            <a:r>
              <a:rPr lang="hu-HU" dirty="0" smtClean="0"/>
              <a:t>alut</a:t>
            </a:r>
            <a:r>
              <a:rPr lang="sv-SE" dirty="0" err="1" smtClean="0"/>
              <a:t>áj</a:t>
            </a:r>
            <a:r>
              <a:rPr lang="hu-HU" dirty="0" smtClean="0"/>
              <a:t>a, a jüan árfolyamát mesterségesen alacsonyan tart</a:t>
            </a:r>
            <a:r>
              <a:rPr lang="sv-SE" dirty="0" smtClean="0"/>
              <a:t>va - </a:t>
            </a:r>
            <a:r>
              <a:rPr lang="hu-HU" dirty="0" smtClean="0"/>
              <a:t>növeli a terméke</a:t>
            </a:r>
            <a:r>
              <a:rPr lang="sv-SE" dirty="0" smtClean="0"/>
              <a:t>i á</a:t>
            </a:r>
            <a:r>
              <a:rPr lang="hu-HU" dirty="0" smtClean="0"/>
              <a:t>rversenyképességét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	M</a:t>
            </a:r>
            <a:r>
              <a:rPr lang="hu-HU" dirty="0" smtClean="0"/>
              <a:t>ás valutákban kifejezve alacsonyabb áron tudj</a:t>
            </a:r>
            <a:r>
              <a:rPr lang="sv-SE" dirty="0" smtClean="0"/>
              <a:t>a </a:t>
            </a:r>
            <a:r>
              <a:rPr lang="hu-HU" dirty="0" smtClean="0"/>
              <a:t>eladni.</a:t>
            </a:r>
          </a:p>
          <a:p>
            <a:r>
              <a:rPr lang="hu-HU" dirty="0" smtClean="0"/>
              <a:t>Másrészt a kínai vezetés elképesztő pénzeket önt a helyi cégekbe az államilag irányított bankrendszeren keresztül, amelyek így erőfölénybe kerüln</a:t>
            </a:r>
            <a:r>
              <a:rPr lang="sv-SE" dirty="0" smtClean="0"/>
              <a:t>ek </a:t>
            </a:r>
            <a:r>
              <a:rPr lang="hu-HU" dirty="0" smtClean="0"/>
              <a:t>azokkal a nyugati cégekkel szemben, amelyek nem politikai szívességek, hanem piaci feltételek alapján tudnak csak forráshoz jutni.</a:t>
            </a:r>
          </a:p>
          <a:p>
            <a:r>
              <a:rPr lang="hu-HU" dirty="0" smtClean="0"/>
              <a:t>Harmadrészt a kínaiak előszeretettel nyúlnak le nyugati technológiákat, és (amúgy mindenki máshoz hasonlóan) szeretik az ipari kémkedést.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Kína az egyedüli nagyhatalom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D</a:t>
            </a:r>
            <a:r>
              <a:rPr lang="hu-HU" dirty="0" smtClean="0"/>
              <a:t>iplomáciai viszonyt ápol Észak-Koreával. </a:t>
            </a:r>
            <a:endParaRPr lang="sv-SE" dirty="0" smtClean="0"/>
          </a:p>
          <a:p>
            <a:r>
              <a:rPr lang="hu-HU" dirty="0" smtClean="0"/>
              <a:t>Észak-Korea azonban az elmúlt egy évben fokozta rakétakísérleteit. </a:t>
            </a:r>
            <a:r>
              <a:rPr lang="sv-SE" dirty="0" smtClean="0"/>
              <a:t>R</a:t>
            </a:r>
            <a:r>
              <a:rPr lang="hu-HU" dirty="0" smtClean="0"/>
              <a:t>akétái elérik az USA szövetségesének számító Dél-Koreát és Japánt</a:t>
            </a:r>
            <a:r>
              <a:rPr lang="sv-SE" dirty="0" smtClean="0"/>
              <a:t>. </a:t>
            </a:r>
          </a:p>
          <a:p>
            <a:r>
              <a:rPr lang="sv-SE" dirty="0" smtClean="0"/>
              <a:t>S</a:t>
            </a:r>
            <a:r>
              <a:rPr lang="hu-HU" dirty="0" smtClean="0"/>
              <a:t>zakértők becslése alapján 5-10 éven belül</a:t>
            </a:r>
            <a:r>
              <a:rPr lang="sv-SE" dirty="0" smtClean="0"/>
              <a:t> </a:t>
            </a:r>
            <a:r>
              <a:rPr lang="hu-HU" dirty="0" smtClean="0"/>
              <a:t>inter</a:t>
            </a:r>
            <a:r>
              <a:rPr lang="sv-SE" dirty="0" smtClean="0"/>
              <a:t>-</a:t>
            </a:r>
            <a:r>
              <a:rPr lang="hu-HU" dirty="0" smtClean="0"/>
              <a:t>kontinentális rakétáik eléri</a:t>
            </a:r>
            <a:r>
              <a:rPr lang="sv-SE" dirty="0" smtClean="0"/>
              <a:t>k</a:t>
            </a:r>
            <a:r>
              <a:rPr lang="hu-HU" dirty="0" smtClean="0"/>
              <a:t> az USA keleti partjának nagyvárosait is. </a:t>
            </a:r>
            <a:endParaRPr lang="sv-SE" dirty="0" smtClean="0"/>
          </a:p>
          <a:p>
            <a:r>
              <a:rPr lang="hu-HU" dirty="0" smtClean="0"/>
              <a:t>Trump: „</a:t>
            </a:r>
            <a:r>
              <a:rPr lang="hu-HU" sz="3000" i="1" dirty="0" smtClean="0"/>
              <a:t>Az Egyesült Államok önállóan, Kína segítsége nélkül, egyoldalú lépésekkel is kész felszámolni az észak-koreai atomfegyver-fejlesztési program jelentette fenyegetést.”</a:t>
            </a:r>
            <a:endParaRPr lang="sv-SE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Az </a:t>
            </a:r>
            <a:r>
              <a:rPr lang="sv-SE" sz="3600" dirty="0" smtClean="0"/>
              <a:t>€</a:t>
            </a:r>
            <a:r>
              <a:rPr lang="hu-HU" sz="3600" dirty="0" smtClean="0"/>
              <a:t>U 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hu-HU" sz="3600" dirty="0" smtClean="0"/>
              <a:t>a világ legnagyobb kereskedelmi szereplője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b="1" dirty="0" smtClean="0"/>
              <a:t>Kereskedelem – az egész világra kiterjedő rendszer</a:t>
            </a:r>
          </a:p>
          <a:p>
            <a:r>
              <a:rPr lang="hu-HU" dirty="0" smtClean="0"/>
              <a:t>A világkereskedelem a </a:t>
            </a:r>
            <a:r>
              <a:rPr lang="hu-HU" b="1" dirty="0" smtClean="0"/>
              <a:t>Kereskedelmi Világszervezet</a:t>
            </a:r>
            <a:r>
              <a:rPr lang="hu-HU" dirty="0" smtClean="0"/>
              <a:t> által lefektetett szabályokon alapul. Ez a szabályozás gondoskodik arról, hogy az országok közötti kereskedelmi megállapodások és kötelmek nyíltak és tisztességesek legyenek.</a:t>
            </a:r>
          </a:p>
          <a:p>
            <a:r>
              <a:rPr lang="hu-HU" dirty="0" smtClean="0"/>
              <a:t>Az </a:t>
            </a:r>
            <a:r>
              <a:rPr lang="sv-SE" dirty="0" smtClean="0"/>
              <a:t>€</a:t>
            </a:r>
            <a:r>
              <a:rPr lang="hu-HU" dirty="0" smtClean="0"/>
              <a:t>U kereskedelempolitikája </a:t>
            </a:r>
            <a:r>
              <a:rPr lang="hu-HU" b="1" dirty="0" smtClean="0"/>
              <a:t>teljes mértékben uniós szinten</a:t>
            </a:r>
            <a:r>
              <a:rPr lang="hu-HU" dirty="0" smtClean="0"/>
              <a:t> zajlik. A WTO-szabályok szerinti megállapodások tárgyalásain az Európai Uniót a Bizottság képviseli. A világkereskedelmi rendszer fenntartását és a rendszernek a globális változásokhoz való alkalmazkodását támogató munkája során a Bizottság szorosan együttműködik a tagállami kormányokkal és az Európai Parlamenttel.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449500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007" y="1412776"/>
            <a:ext cx="5649986" cy="176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4000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3806053" y="548680"/>
            <a:ext cx="1691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i="1" dirty="0" smtClean="0">
                <a:solidFill>
                  <a:srgbClr val="FF0000"/>
                </a:solidFill>
              </a:rPr>
              <a:t>BREXIT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1331"/>
            <a:ext cx="8640960" cy="66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upload.wikimedia.org/wikipedia/commons/thumb/1/1c/Fleischman%2C_Friedrich_%281791-1834%29.jpg/220px-Fleischman%2C_Friedrich_%281791-1834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098471" cy="1677666"/>
          </a:xfrm>
          <a:prstGeom prst="rect">
            <a:avLst/>
          </a:prstGeom>
          <a:noFill/>
        </p:spPr>
      </p:pic>
      <p:pic>
        <p:nvPicPr>
          <p:cNvPr id="4100" name="Picture 4" descr="https://upload.wikimedia.org/wikipedia/commons/thumb/5/5b/John_Calvin_-_best_likeness.jpg/220px-John_Calvin_-_best_liken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429" y="980728"/>
            <a:ext cx="1247141" cy="1547589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395536" y="188640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b="1" i="1" dirty="0" smtClean="0">
                <a:solidFill>
                  <a:srgbClr val="FF0000"/>
                </a:solidFill>
              </a:rPr>
              <a:t>sola scriptura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sv-SE" b="1" dirty="0" smtClean="0">
                <a:solidFill>
                  <a:srgbClr val="FF0000"/>
                </a:solidFill>
              </a:rPr>
              <a:t/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hu-HU" dirty="0" smtClean="0"/>
              <a:t>„csak az Írás”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>
                <a:solidFill>
                  <a:srgbClr val="FF0000"/>
                </a:solidFill>
              </a:rPr>
              <a:t>solus Christus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hu-HU" dirty="0" smtClean="0"/>
              <a:t>„csak Krisztus”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>
                <a:solidFill>
                  <a:srgbClr val="FF0000"/>
                </a:solidFill>
              </a:rPr>
              <a:t>sola fide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„csak hit”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>
                <a:solidFill>
                  <a:srgbClr val="FF0000"/>
                </a:solidFill>
              </a:rPr>
              <a:t>sola gratia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hu-HU" dirty="0" smtClean="0"/>
              <a:t>„csak kegyelem”</a:t>
            </a:r>
          </a:p>
          <a:p>
            <a:pPr marL="342900" indent="-342900">
              <a:buFont typeface="+mj-lt"/>
              <a:buAutoNum type="arabicPeriod"/>
            </a:pPr>
            <a:r>
              <a:rPr lang="hu-HU" b="1" i="1" dirty="0" smtClean="0">
                <a:solidFill>
                  <a:srgbClr val="FF0000"/>
                </a:solidFill>
              </a:rPr>
              <a:t>soli Deo gloria</a:t>
            </a:r>
            <a:r>
              <a:rPr lang="hu-HU" b="1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hu-HU" dirty="0" smtClean="0"/>
              <a:t>„csak Istené a dicsőség”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990656" cy="2319189"/>
          </a:xfrm>
        </p:spPr>
        <p:txBody>
          <a:bodyPr>
            <a:normAutofit/>
          </a:bodyPr>
          <a:lstStyle/>
          <a:p>
            <a:r>
              <a:rPr lang="sv-SE" sz="3100" b="1" dirty="0" err="1" smtClean="0"/>
              <a:t>Van-e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az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európaszerte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szétszórt</a:t>
            </a:r>
            <a:r>
              <a:rPr lang="sv-SE" sz="3100" b="1" dirty="0" smtClean="0"/>
              <a:t> magyar </a:t>
            </a:r>
            <a:r>
              <a:rPr lang="sv-SE" sz="3100" b="1" dirty="0" err="1" smtClean="0"/>
              <a:t>szóványgyülekezeteknek</a:t>
            </a:r>
            <a:r>
              <a:rPr lang="sv-SE" sz="3100" b="1" dirty="0" smtClean="0"/>
              <a:t> </a:t>
            </a:r>
            <a:br>
              <a:rPr lang="sv-SE" sz="3100" b="1" dirty="0" smtClean="0"/>
            </a:br>
            <a:r>
              <a:rPr lang="sv-SE" sz="3100" b="1" dirty="0" err="1" smtClean="0"/>
              <a:t>történelmi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esélye</a:t>
            </a:r>
            <a:r>
              <a:rPr lang="sv-SE" sz="3100" b="1" dirty="0" smtClean="0"/>
              <a:t>  a </a:t>
            </a:r>
            <a:r>
              <a:rPr lang="sv-SE" sz="3100" b="1" dirty="0" err="1" smtClean="0"/>
              <a:t>mai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globalizált</a:t>
            </a:r>
            <a:r>
              <a:rPr lang="sv-SE" sz="3100" b="1" dirty="0" smtClean="0"/>
              <a:t> </a:t>
            </a:r>
            <a:br>
              <a:rPr lang="sv-SE" sz="3100" b="1" dirty="0" smtClean="0"/>
            </a:br>
            <a:r>
              <a:rPr lang="sv-SE" sz="3100" b="1" dirty="0" err="1" smtClean="0"/>
              <a:t>szabad-kereskedelem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világbirodalmában</a:t>
            </a:r>
            <a:r>
              <a:rPr lang="sv-SE" sz="3100" b="1" dirty="0" smtClean="0"/>
              <a:t>?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6400800" cy="1752600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2017. 07. 15. </a:t>
            </a:r>
            <a:r>
              <a:rPr lang="sv-SE" dirty="0" err="1" smtClean="0">
                <a:solidFill>
                  <a:srgbClr val="FF0000"/>
                </a:solidFill>
              </a:rPr>
              <a:t>Kerekasztal</a:t>
            </a:r>
            <a:r>
              <a:rPr lang="sv-SE" dirty="0" smtClean="0">
                <a:solidFill>
                  <a:srgbClr val="FF0000"/>
                </a:solidFill>
              </a:rPr>
              <a:t> 11.50-12.30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39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v-SE" sz="3100" b="1" dirty="0" smtClean="0"/>
              <a:t>A magyar </a:t>
            </a:r>
            <a:r>
              <a:rPr lang="sv-SE" sz="3100" b="1" dirty="0" err="1" smtClean="0"/>
              <a:t>szóványgyülekezetek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történelmi</a:t>
            </a:r>
            <a:r>
              <a:rPr lang="sv-SE" sz="3100" b="1" dirty="0" smtClean="0"/>
              <a:t> </a:t>
            </a:r>
            <a:r>
              <a:rPr lang="sv-SE" sz="3100" b="1" dirty="0" err="1" smtClean="0"/>
              <a:t>esélye</a:t>
            </a:r>
            <a:r>
              <a:rPr lang="sv-SE" sz="3100" b="1" dirty="0" smtClean="0"/>
              <a:t> </a:t>
            </a:r>
            <a:br>
              <a:rPr lang="sv-SE" sz="3100" b="1" dirty="0" smtClean="0"/>
            </a:br>
            <a:r>
              <a:rPr lang="sv-SE" sz="3100" b="1" dirty="0" smtClean="0"/>
              <a:t>a </a:t>
            </a:r>
            <a:r>
              <a:rPr lang="sv-SE" sz="3100" b="1" dirty="0" err="1"/>
              <a:t>globális</a:t>
            </a:r>
            <a:r>
              <a:rPr lang="sv-SE" sz="3100" b="1" dirty="0"/>
              <a:t> </a:t>
            </a:r>
            <a:r>
              <a:rPr lang="sv-SE" sz="3100" b="1" dirty="0" err="1"/>
              <a:t>szabad-kereskedelem</a:t>
            </a:r>
            <a:r>
              <a:rPr lang="sv-SE" sz="3100" b="1" dirty="0"/>
              <a:t> </a:t>
            </a:r>
            <a:r>
              <a:rPr lang="sv-SE" sz="3100" b="1" dirty="0" err="1" smtClean="0"/>
              <a:t>világbirodalmában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07704" y="188640"/>
            <a:ext cx="6400800" cy="1752600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2017. 07. 15. </a:t>
            </a:r>
            <a:r>
              <a:rPr lang="sv-SE" dirty="0" err="1" smtClean="0">
                <a:solidFill>
                  <a:srgbClr val="FF0000"/>
                </a:solidFill>
              </a:rPr>
              <a:t>Kerekasztal</a:t>
            </a:r>
            <a:r>
              <a:rPr lang="sv-SE" dirty="0" smtClean="0">
                <a:solidFill>
                  <a:srgbClr val="FF0000"/>
                </a:solidFill>
              </a:rPr>
              <a:t> 11.50-12.30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39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Bekassy\Desktop\media-www.handelnshistoria.se_002-DA2011-476142-CFN01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924944"/>
            <a:ext cx="1944216" cy="2783025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971600" y="5805264"/>
            <a:ext cx="256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smtClean="0"/>
              <a:t>David Ricardo 1772-1823</a:t>
            </a:r>
            <a:endParaRPr lang="sv-SE" b="1" dirty="0"/>
          </a:p>
        </p:txBody>
      </p:sp>
      <p:sp>
        <p:nvSpPr>
          <p:cNvPr id="10" name="Rektangel 9"/>
          <p:cNvSpPr/>
          <p:nvPr/>
        </p:nvSpPr>
        <p:spPr>
          <a:xfrm>
            <a:off x="3563888" y="3212976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Tőzsdeügynökként jelentős vagyonra tett szert</a:t>
            </a:r>
            <a:r>
              <a:rPr lang="sv-SE" sz="2000" dirty="0" smtClean="0"/>
              <a:t>. </a:t>
            </a:r>
            <a:br>
              <a:rPr lang="sv-SE" sz="2000" dirty="0" smtClean="0"/>
            </a:br>
            <a:r>
              <a:rPr lang="sv-SE" sz="2000" dirty="0" smtClean="0"/>
              <a:t>1814-ben </a:t>
            </a:r>
            <a:r>
              <a:rPr lang="sv-SE" sz="2000" dirty="0" err="1" smtClean="0"/>
              <a:t>visszavonult</a:t>
            </a:r>
            <a:r>
              <a:rPr lang="sv-SE" sz="2000" dirty="0" smtClean="0"/>
              <a:t> és a </a:t>
            </a:r>
            <a:r>
              <a:rPr lang="sv-SE" sz="2000" dirty="0" err="1" smtClean="0"/>
              <a:t>közgazdaságtannak</a:t>
            </a:r>
            <a:r>
              <a:rPr lang="sv-SE" sz="2000" dirty="0" smtClean="0"/>
              <a:t> </a:t>
            </a:r>
            <a:r>
              <a:rPr lang="sv-SE" sz="2000" dirty="0" err="1" smtClean="0"/>
              <a:t>szentelte</a:t>
            </a:r>
            <a:r>
              <a:rPr lang="sv-SE" sz="2000" dirty="0" smtClean="0"/>
              <a:t> </a:t>
            </a:r>
            <a:r>
              <a:rPr lang="sv-SE" sz="2000" dirty="0" err="1" smtClean="0"/>
              <a:t>minden</a:t>
            </a:r>
            <a:r>
              <a:rPr lang="sv-SE" sz="2000" dirty="0" smtClean="0"/>
              <a:t> </a:t>
            </a:r>
            <a:r>
              <a:rPr lang="sv-SE" sz="2000" dirty="0" err="1" smtClean="0"/>
              <a:t>idejét</a:t>
            </a:r>
            <a:r>
              <a:rPr lang="sv-SE" sz="2000" dirty="0" smtClean="0"/>
              <a:t>.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hu-HU" sz="2000" b="1" dirty="0" smtClean="0"/>
              <a:t>1817</a:t>
            </a:r>
            <a:r>
              <a:rPr lang="sv-SE" sz="2000" b="1" dirty="0" smtClean="0"/>
              <a:t>:  </a:t>
            </a:r>
            <a:r>
              <a:rPr lang="hu-HU" sz="2000" b="1" dirty="0" smtClean="0"/>
              <a:t>A politikai gazdaságtan és az adózás alap</a:t>
            </a:r>
            <a:r>
              <a:rPr lang="sv-SE" sz="2000" b="1" dirty="0" smtClean="0"/>
              <a:t>-</a:t>
            </a:r>
            <a:r>
              <a:rPr lang="hu-HU" sz="2000" b="1" dirty="0" smtClean="0"/>
              <a:t>elvei</a:t>
            </a:r>
            <a:r>
              <a:rPr lang="hu-HU" sz="2000" dirty="0" smtClean="0"/>
              <a:t>: </a:t>
            </a:r>
            <a:r>
              <a:rPr lang="hu-HU" sz="1600" b="1" i="1" dirty="0" smtClean="0"/>
              <a:t>On the Principles of Political Economy and Taxation</a:t>
            </a:r>
            <a:r>
              <a:rPr lang="hu-HU" sz="1600" dirty="0" smtClean="0"/>
              <a:t>.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A </a:t>
            </a:r>
            <a:r>
              <a:rPr lang="hu-HU" sz="2000" dirty="0" smtClean="0"/>
              <a:t>külkereskedelmet állította a mű központjába. Egy erősen egyszerűsített modell segítségével bizonyította a szabadkereskedelem jótékony hatását.</a:t>
            </a:r>
            <a:endParaRPr lang="sv-S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Az</a:t>
            </a:r>
            <a:r>
              <a:rPr lang="sv-SE" dirty="0" smtClean="0"/>
              <a:t> </a:t>
            </a:r>
            <a:r>
              <a:rPr lang="sv-SE" smtClean="0"/>
              <a:t>iszlám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A</a:t>
            </a:r>
            <a:r>
              <a:rPr lang="hu-HU" dirty="0" smtClean="0"/>
              <a:t>z iszlám hit</a:t>
            </a:r>
            <a:r>
              <a:rPr lang="sv-SE" dirty="0" smtClean="0"/>
              <a:t> és </a:t>
            </a:r>
            <a:r>
              <a:rPr lang="hu-HU" dirty="0" smtClean="0"/>
              <a:t>a nemzetközi terrorizmus</a:t>
            </a:r>
            <a:r>
              <a:rPr lang="sv-SE" dirty="0" smtClean="0"/>
              <a:t>: </a:t>
            </a:r>
            <a:r>
              <a:rPr lang="sv-SE" dirty="0" err="1" smtClean="0"/>
              <a:t>nem</a:t>
            </a:r>
            <a:r>
              <a:rPr lang="sv-SE" dirty="0" smtClean="0"/>
              <a:t> </a:t>
            </a:r>
            <a:r>
              <a:rPr lang="sv-SE" dirty="0" err="1" smtClean="0"/>
              <a:t>témánk</a:t>
            </a:r>
            <a:r>
              <a:rPr lang="sv-SE" dirty="0" smtClean="0"/>
              <a:t> a</a:t>
            </a:r>
            <a:r>
              <a:rPr lang="hu-HU" dirty="0" smtClean="0"/>
              <a:t> vallás és a politika összekeverés</a:t>
            </a:r>
            <a:r>
              <a:rPr lang="sv-SE" dirty="0" smtClean="0"/>
              <a:t>e. </a:t>
            </a:r>
          </a:p>
          <a:p>
            <a:r>
              <a:rPr lang="hu-HU" dirty="0" smtClean="0"/>
              <a:t>Az </a:t>
            </a:r>
            <a:r>
              <a:rPr lang="hu-HU" b="1" dirty="0" smtClean="0"/>
              <a:t>iszlám bölcsője</a:t>
            </a:r>
            <a:r>
              <a:rPr lang="hu-HU" dirty="0" smtClean="0"/>
              <a:t> az Arab-félsziget és Izrael területén volt, (az iszlám legszentebb helyei: </a:t>
            </a:r>
            <a:r>
              <a:rPr lang="hu-HU" b="1" dirty="0" smtClean="0"/>
              <a:t>Mekka</a:t>
            </a:r>
            <a:r>
              <a:rPr lang="hu-HU" dirty="0" smtClean="0"/>
              <a:t>, </a:t>
            </a:r>
            <a:r>
              <a:rPr lang="hu-HU" b="1" dirty="0" smtClean="0"/>
              <a:t>Medina</a:t>
            </a:r>
            <a:r>
              <a:rPr lang="hu-HU" dirty="0" smtClean="0"/>
              <a:t>, </a:t>
            </a:r>
            <a:r>
              <a:rPr lang="hu-HU" b="1" dirty="0" smtClean="0"/>
              <a:t>Jeruzsálem</a:t>
            </a:r>
            <a:r>
              <a:rPr lang="hu-HU" dirty="0" smtClean="0"/>
              <a:t>). </a:t>
            </a:r>
            <a:endParaRPr lang="sv-SE" dirty="0" smtClean="0"/>
          </a:p>
          <a:p>
            <a:r>
              <a:rPr lang="hu-HU" dirty="0" smtClean="0"/>
              <a:t>Kialakulása egy történelmi személyiséghez, Mohamed Alihoz köthető. Nem sokkal </a:t>
            </a:r>
            <a:r>
              <a:rPr lang="hu-HU" b="1" dirty="0" smtClean="0"/>
              <a:t>Mohamed halála után a vallás két irányzatra szakad</a:t>
            </a:r>
            <a:r>
              <a:rPr lang="hu-HU" dirty="0" smtClean="0"/>
              <a:t>t: </a:t>
            </a:r>
            <a:r>
              <a:rPr lang="hu-HU" b="1" dirty="0" smtClean="0"/>
              <a:t>síitákra</a:t>
            </a:r>
            <a:r>
              <a:rPr lang="hu-HU" dirty="0" smtClean="0"/>
              <a:t> és </a:t>
            </a:r>
            <a:r>
              <a:rPr lang="hu-HU" b="1" dirty="0" smtClean="0"/>
              <a:t>szunnitákra</a:t>
            </a:r>
            <a:r>
              <a:rPr lang="hu-HU" dirty="0" smtClean="0"/>
              <a:t>. </a:t>
            </a:r>
            <a:endParaRPr lang="sv-SE" dirty="0" smtClean="0"/>
          </a:p>
          <a:p>
            <a:r>
              <a:rPr lang="sv-SE" b="1" dirty="0" smtClean="0"/>
              <a:t>A </a:t>
            </a:r>
            <a:r>
              <a:rPr lang="hu-HU" b="1" dirty="0" smtClean="0"/>
              <a:t>síiták</a:t>
            </a:r>
            <a:r>
              <a:rPr lang="sv-SE" b="1" dirty="0" smtClean="0"/>
              <a:t> </a:t>
            </a:r>
            <a:r>
              <a:rPr lang="hu-HU" dirty="0" smtClean="0"/>
              <a:t>szerint a legfőbb vallási vezetők, a mohamedán közösség elöljárói, csak Mohamed vérszerinti leszármazottai lehetnek</a:t>
            </a:r>
            <a:r>
              <a:rPr lang="sv-SE" dirty="0" smtClean="0"/>
              <a:t>.</a:t>
            </a:r>
          </a:p>
          <a:p>
            <a:r>
              <a:rPr lang="sv-SE" dirty="0" smtClean="0"/>
              <a:t>U</a:t>
            </a:r>
            <a:r>
              <a:rPr lang="hu-HU" dirty="0" smtClean="0"/>
              <a:t>tóbbiak</a:t>
            </a:r>
            <a:r>
              <a:rPr lang="sv-SE" dirty="0" smtClean="0"/>
              <a:t> a </a:t>
            </a:r>
            <a:r>
              <a:rPr lang="hu-HU" b="1" dirty="0" smtClean="0"/>
              <a:t>szunniták</a:t>
            </a:r>
            <a:r>
              <a:rPr lang="sv-SE" b="1" dirty="0" smtClean="0"/>
              <a:t> </a:t>
            </a:r>
            <a:r>
              <a:rPr lang="hu-HU" dirty="0" smtClean="0"/>
              <a:t>szerint ez nem annyira fontos, inkább a személyes tudás, rátermettség és hitbuzgalom a döntő.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Magyar </a:t>
            </a:r>
            <a:r>
              <a:rPr lang="sv-SE" sz="3600" dirty="0" err="1" smtClean="0"/>
              <a:t>szórvány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A </a:t>
            </a:r>
            <a:r>
              <a:rPr lang="sv-SE" dirty="0" err="1" smtClean="0"/>
              <a:t>résztvev</a:t>
            </a:r>
            <a:r>
              <a:rPr lang="hu-HU" dirty="0" smtClean="0"/>
              <a:t>ő</a:t>
            </a:r>
            <a:r>
              <a:rPr lang="sv-SE" dirty="0" smtClean="0"/>
              <a:t>k </a:t>
            </a:r>
            <a:r>
              <a:rPr lang="sv-SE" dirty="0" err="1" smtClean="0"/>
              <a:t>jelentenek</a:t>
            </a:r>
            <a:r>
              <a:rPr lang="sv-SE" dirty="0" smtClean="0"/>
              <a:t>. </a:t>
            </a:r>
          </a:p>
          <a:p>
            <a:endParaRPr lang="sv-SE" dirty="0" smtClean="0"/>
          </a:p>
          <a:p>
            <a:r>
              <a:rPr lang="sv-SE" dirty="0" err="1" smtClean="0"/>
              <a:t>Összefoglaló</a:t>
            </a:r>
            <a:r>
              <a:rPr lang="sv-SE" dirty="0" smtClean="0"/>
              <a:t>: </a:t>
            </a:r>
            <a:r>
              <a:rPr lang="sv-SE" dirty="0" err="1" smtClean="0"/>
              <a:t>az</a:t>
            </a:r>
            <a:r>
              <a:rPr lang="sv-SE" dirty="0" smtClean="0"/>
              <a:t> ’56-os </a:t>
            </a:r>
            <a:r>
              <a:rPr lang="sv-SE" dirty="0" err="1" smtClean="0"/>
              <a:t>nemzedék</a:t>
            </a:r>
            <a:r>
              <a:rPr lang="sv-SE" dirty="0" smtClean="0"/>
              <a:t> </a:t>
            </a:r>
            <a:r>
              <a:rPr lang="sv-SE" dirty="0" err="1" smtClean="0"/>
              <a:t>elfogyóban</a:t>
            </a:r>
            <a:r>
              <a:rPr lang="sv-SE" dirty="0" smtClean="0"/>
              <a:t> – </a:t>
            </a:r>
            <a:r>
              <a:rPr lang="sv-SE" dirty="0" err="1" smtClean="0"/>
              <a:t>ugyanez</a:t>
            </a:r>
            <a:r>
              <a:rPr lang="sv-SE" dirty="0" smtClean="0"/>
              <a:t> </a:t>
            </a:r>
            <a:r>
              <a:rPr lang="sv-SE" dirty="0" err="1" smtClean="0"/>
              <a:t>jellemzi</a:t>
            </a:r>
            <a:r>
              <a:rPr lang="sv-SE" dirty="0" smtClean="0"/>
              <a:t> a ’80-as </a:t>
            </a:r>
            <a:r>
              <a:rPr lang="sv-SE" dirty="0" err="1" smtClean="0"/>
              <a:t>erdélyi</a:t>
            </a:r>
            <a:r>
              <a:rPr lang="sv-SE" dirty="0" smtClean="0"/>
              <a:t> </a:t>
            </a:r>
            <a:r>
              <a:rPr lang="sv-SE" dirty="0" err="1" smtClean="0"/>
              <a:t>ktelepelülési</a:t>
            </a:r>
            <a:r>
              <a:rPr lang="sv-SE" dirty="0" smtClean="0"/>
              <a:t> </a:t>
            </a:r>
            <a:r>
              <a:rPr lang="sv-SE" dirty="0" err="1" smtClean="0"/>
              <a:t>hullámot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1300" dirty="0" smtClean="0"/>
              <a:t>  </a:t>
            </a:r>
            <a:endParaRPr lang="sv-SE" dirty="0" smtClean="0"/>
          </a:p>
          <a:p>
            <a:r>
              <a:rPr lang="sv-SE" dirty="0" err="1" smtClean="0"/>
              <a:t>Leszármazottaik</a:t>
            </a:r>
            <a:r>
              <a:rPr lang="sv-SE" dirty="0" smtClean="0"/>
              <a:t> </a:t>
            </a:r>
            <a:r>
              <a:rPr lang="sv-SE" dirty="0" err="1" smtClean="0"/>
              <a:t>pedig</a:t>
            </a:r>
            <a:r>
              <a:rPr lang="sv-SE" dirty="0" smtClean="0"/>
              <a:t> </a:t>
            </a:r>
            <a:r>
              <a:rPr lang="sv-SE" dirty="0" err="1" smtClean="0"/>
              <a:t>egyre</a:t>
            </a:r>
            <a:r>
              <a:rPr lang="sv-SE" dirty="0" smtClean="0"/>
              <a:t> </a:t>
            </a:r>
            <a:r>
              <a:rPr lang="sv-SE" dirty="0" err="1" smtClean="0"/>
              <a:t>inkább</a:t>
            </a:r>
            <a:r>
              <a:rPr lang="sv-SE" dirty="0" smtClean="0"/>
              <a:t> </a:t>
            </a:r>
            <a:r>
              <a:rPr lang="sv-SE" dirty="0" err="1" smtClean="0"/>
              <a:t>beolvadnak</a:t>
            </a:r>
            <a:r>
              <a:rPr lang="sv-SE" dirty="0" smtClean="0"/>
              <a:t> a </a:t>
            </a:r>
            <a:r>
              <a:rPr lang="sv-SE" dirty="0" err="1" smtClean="0"/>
              <a:t>környezeti</a:t>
            </a:r>
            <a:r>
              <a:rPr lang="sv-SE" dirty="0" smtClean="0"/>
              <a:t> </a:t>
            </a:r>
            <a:r>
              <a:rPr lang="sv-SE" dirty="0" err="1" smtClean="0"/>
              <a:t>társadalomba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sz="1400" dirty="0" smtClean="0"/>
              <a:t>     </a:t>
            </a:r>
          </a:p>
          <a:p>
            <a:r>
              <a:rPr lang="sv-SE" dirty="0" err="1" smtClean="0"/>
              <a:t>Az</a:t>
            </a:r>
            <a:r>
              <a:rPr lang="sv-SE" dirty="0" smtClean="0"/>
              <a:t> </a:t>
            </a:r>
            <a:r>
              <a:rPr lang="sv-SE" dirty="0" err="1" smtClean="0"/>
              <a:t>újonnan</a:t>
            </a:r>
            <a:r>
              <a:rPr lang="sv-SE" dirty="0" smtClean="0"/>
              <a:t> </a:t>
            </a:r>
            <a:r>
              <a:rPr lang="sv-SE" dirty="0" err="1" smtClean="0"/>
              <a:t>érkezettek</a:t>
            </a:r>
            <a:r>
              <a:rPr lang="sv-SE" dirty="0" smtClean="0"/>
              <a:t> </a:t>
            </a:r>
            <a:r>
              <a:rPr lang="sv-SE" dirty="0" err="1" smtClean="0"/>
              <a:t>még</a:t>
            </a:r>
            <a:r>
              <a:rPr lang="sv-SE" dirty="0" smtClean="0"/>
              <a:t> </a:t>
            </a:r>
            <a:r>
              <a:rPr lang="sv-SE" dirty="0" err="1" smtClean="0"/>
              <a:t>elérhet</a:t>
            </a:r>
            <a:r>
              <a:rPr lang="hu-HU" dirty="0" smtClean="0"/>
              <a:t>ő</a:t>
            </a:r>
            <a:r>
              <a:rPr lang="sv-SE" dirty="0" smtClean="0"/>
              <a:t>k </a:t>
            </a:r>
            <a:r>
              <a:rPr lang="sv-SE" dirty="0" err="1" smtClean="0"/>
              <a:t>az</a:t>
            </a:r>
            <a:r>
              <a:rPr lang="sv-SE" dirty="0" smtClean="0"/>
              <a:t> </a:t>
            </a:r>
            <a:r>
              <a:rPr lang="sv-SE" dirty="0" err="1" smtClean="0"/>
              <a:t>iskoláskor</a:t>
            </a:r>
            <a:r>
              <a:rPr lang="sv-SE" dirty="0" smtClean="0"/>
              <a:t> el</a:t>
            </a:r>
            <a:r>
              <a:rPr lang="hu-HU" dirty="0" smtClean="0"/>
              <a:t>ő</a:t>
            </a:r>
            <a:r>
              <a:rPr lang="sv-SE" dirty="0" err="1" smtClean="0"/>
              <a:t>tti</a:t>
            </a:r>
            <a:r>
              <a:rPr lang="sv-SE" dirty="0" smtClean="0"/>
              <a:t> </a:t>
            </a:r>
            <a:r>
              <a:rPr lang="sv-SE" dirty="0" err="1" smtClean="0"/>
              <a:t>gyermekeikkel</a:t>
            </a:r>
            <a:r>
              <a:rPr lang="sv-SE" dirty="0" smtClean="0"/>
              <a:t>. </a:t>
            </a:r>
          </a:p>
          <a:p>
            <a:endParaRPr lang="sv-SE" sz="1400" dirty="0" smtClean="0"/>
          </a:p>
          <a:p>
            <a:r>
              <a:rPr lang="sv-SE" dirty="0" err="1" smtClean="0"/>
              <a:t>Anyanyelvi</a:t>
            </a:r>
            <a:r>
              <a:rPr lang="sv-SE" dirty="0" smtClean="0"/>
              <a:t> </a:t>
            </a:r>
            <a:r>
              <a:rPr lang="sv-SE" dirty="0" err="1" smtClean="0"/>
              <a:t>szinten</a:t>
            </a:r>
            <a:r>
              <a:rPr lang="sv-SE" dirty="0" smtClean="0"/>
              <a:t> </a:t>
            </a:r>
            <a:r>
              <a:rPr lang="sv-SE" dirty="0" err="1" smtClean="0"/>
              <a:t>közülük</a:t>
            </a:r>
            <a:r>
              <a:rPr lang="sv-SE" dirty="0" smtClean="0"/>
              <a:t> </a:t>
            </a:r>
            <a:r>
              <a:rPr lang="sv-SE" dirty="0" err="1" smtClean="0"/>
              <a:t>már</a:t>
            </a:r>
            <a:r>
              <a:rPr lang="sv-SE" dirty="0" smtClean="0"/>
              <a:t> </a:t>
            </a:r>
            <a:r>
              <a:rPr lang="sv-SE" dirty="0" err="1" smtClean="0"/>
              <a:t>kevesen</a:t>
            </a:r>
            <a:r>
              <a:rPr lang="sv-SE" dirty="0" smtClean="0"/>
              <a:t> </a:t>
            </a:r>
            <a:r>
              <a:rPr lang="sv-SE" dirty="0" err="1" smtClean="0"/>
              <a:t>beszélnek</a:t>
            </a:r>
            <a:r>
              <a:rPr lang="sv-SE" dirty="0" smtClean="0"/>
              <a:t> </a:t>
            </a:r>
            <a:r>
              <a:rPr lang="sv-SE" dirty="0" err="1" smtClean="0"/>
              <a:t>magyarul</a:t>
            </a:r>
            <a:r>
              <a:rPr lang="sv-SE" dirty="0" smtClean="0"/>
              <a:t>.</a:t>
            </a:r>
          </a:p>
          <a:p>
            <a:r>
              <a:rPr lang="sv-SE" sz="1400" dirty="0" smtClean="0"/>
              <a:t>    </a:t>
            </a:r>
          </a:p>
          <a:p>
            <a:r>
              <a:rPr lang="sv-SE" dirty="0" err="1" smtClean="0"/>
              <a:t>Az</a:t>
            </a:r>
            <a:r>
              <a:rPr lang="sv-SE" dirty="0" smtClean="0"/>
              <a:t> </a:t>
            </a:r>
            <a:r>
              <a:rPr lang="sv-SE" dirty="0" err="1" smtClean="0"/>
              <a:t>ifjabb</a:t>
            </a:r>
            <a:r>
              <a:rPr lang="sv-SE" dirty="0" smtClean="0"/>
              <a:t> </a:t>
            </a:r>
            <a:r>
              <a:rPr lang="sv-SE" dirty="0" err="1" smtClean="0"/>
              <a:t>nemzedék</a:t>
            </a:r>
            <a:r>
              <a:rPr lang="sv-SE" dirty="0" smtClean="0"/>
              <a:t> </a:t>
            </a:r>
            <a:r>
              <a:rPr lang="sv-SE" dirty="0" err="1" smtClean="0"/>
              <a:t>számára</a:t>
            </a:r>
            <a:r>
              <a:rPr lang="sv-SE" dirty="0" smtClean="0"/>
              <a:t> </a:t>
            </a:r>
            <a:r>
              <a:rPr lang="sv-SE" dirty="0" err="1" smtClean="0"/>
              <a:t>aránylag</a:t>
            </a:r>
            <a:r>
              <a:rPr lang="sv-SE" dirty="0" smtClean="0"/>
              <a:t> </a:t>
            </a:r>
            <a:r>
              <a:rPr lang="sv-SE" dirty="0" err="1" smtClean="0"/>
              <a:t>csekély</a:t>
            </a:r>
            <a:r>
              <a:rPr lang="sv-SE" dirty="0" smtClean="0"/>
              <a:t> a </a:t>
            </a:r>
            <a:r>
              <a:rPr lang="sv-SE" dirty="0" err="1" smtClean="0"/>
              <a:t>gyülekezeti</a:t>
            </a:r>
            <a:r>
              <a:rPr lang="sv-SE" dirty="0" smtClean="0"/>
              <a:t> </a:t>
            </a:r>
            <a:r>
              <a:rPr lang="sv-SE" dirty="0" err="1" smtClean="0"/>
              <a:t>közösség</a:t>
            </a:r>
            <a:r>
              <a:rPr lang="sv-SE" dirty="0" smtClean="0"/>
              <a:t> </a:t>
            </a:r>
            <a:r>
              <a:rPr lang="sv-SE" dirty="0" err="1" smtClean="0"/>
              <a:t>vonzóereje</a:t>
            </a:r>
            <a:endParaRPr lang="sv-SE" dirty="0" smtClean="0"/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Református </a:t>
            </a:r>
            <a:r>
              <a:rPr lang="sv-SE" sz="3600" dirty="0" err="1" smtClean="0"/>
              <a:t>magyarnak</a:t>
            </a:r>
            <a:r>
              <a:rPr lang="sv-SE" sz="3600" dirty="0" smtClean="0"/>
              <a:t> </a:t>
            </a:r>
            <a:r>
              <a:rPr lang="sv-SE" sz="3600" dirty="0" err="1" smtClean="0"/>
              <a:t>lenni</a:t>
            </a:r>
            <a:r>
              <a:rPr lang="sv-SE" sz="3600" dirty="0" smtClean="0"/>
              <a:t>: </a:t>
            </a:r>
            <a:r>
              <a:rPr lang="sv-SE" sz="3600" dirty="0" err="1" smtClean="0"/>
              <a:t>döntés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„Igyekezzetek megtartani a Lélek egységét a békesség kötelékével.”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r>
              <a:rPr lang="sv-SE" dirty="0" err="1" smtClean="0"/>
              <a:t>Összefogni</a:t>
            </a:r>
            <a:r>
              <a:rPr lang="sv-SE" dirty="0" smtClean="0"/>
              <a:t> a </a:t>
            </a:r>
            <a:r>
              <a:rPr lang="sv-SE" dirty="0" err="1" smtClean="0"/>
              <a:t>református</a:t>
            </a:r>
            <a:r>
              <a:rPr lang="sv-SE" dirty="0" smtClean="0"/>
              <a:t> </a:t>
            </a:r>
            <a:r>
              <a:rPr lang="sv-SE" dirty="0" err="1" smtClean="0"/>
              <a:t>egyház</a:t>
            </a:r>
            <a:r>
              <a:rPr lang="sv-SE" dirty="0" smtClean="0"/>
              <a:t> </a:t>
            </a:r>
            <a:r>
              <a:rPr lang="sv-SE" dirty="0" err="1" smtClean="0"/>
              <a:t>közéleti</a:t>
            </a:r>
            <a:r>
              <a:rPr lang="sv-SE" dirty="0" smtClean="0"/>
              <a:t> és </a:t>
            </a:r>
            <a:r>
              <a:rPr lang="sv-SE" dirty="0" err="1" smtClean="0"/>
              <a:t>kulturális</a:t>
            </a:r>
            <a:r>
              <a:rPr lang="sv-SE" dirty="0" smtClean="0"/>
              <a:t> </a:t>
            </a:r>
            <a:r>
              <a:rPr lang="sv-SE" dirty="0" err="1" smtClean="0"/>
              <a:t>tevékenységét</a:t>
            </a:r>
            <a:r>
              <a:rPr lang="sv-SE" dirty="0" smtClean="0"/>
              <a:t> – </a:t>
            </a:r>
            <a:r>
              <a:rPr lang="sv-SE" dirty="0" err="1" smtClean="0"/>
              <a:t>stratégiai</a:t>
            </a:r>
            <a:r>
              <a:rPr lang="sv-SE" dirty="0" smtClean="0"/>
              <a:t> </a:t>
            </a:r>
            <a:r>
              <a:rPr lang="sv-SE" dirty="0" err="1" smtClean="0"/>
              <a:t>fejlesztés</a:t>
            </a:r>
            <a:r>
              <a:rPr lang="sv-SE" dirty="0" smtClean="0"/>
              <a:t>?</a:t>
            </a:r>
          </a:p>
          <a:p>
            <a:r>
              <a:rPr lang="sv-SE" b="1" dirty="0" err="1" smtClean="0"/>
              <a:t>Partnerség</a:t>
            </a:r>
            <a:r>
              <a:rPr lang="sv-SE" b="1" dirty="0" smtClean="0"/>
              <a:t>: </a:t>
            </a:r>
            <a:br>
              <a:rPr lang="sv-SE" b="1" dirty="0" smtClean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Református </a:t>
            </a:r>
            <a:r>
              <a:rPr lang="sv-SE" dirty="0" err="1" smtClean="0"/>
              <a:t>Közéleti</a:t>
            </a:r>
            <a:r>
              <a:rPr lang="sv-SE" dirty="0" smtClean="0"/>
              <a:t> és </a:t>
            </a:r>
            <a:r>
              <a:rPr lang="sv-SE" dirty="0" err="1" smtClean="0"/>
              <a:t>Kulturális</a:t>
            </a:r>
            <a:r>
              <a:rPr lang="sv-SE" dirty="0" smtClean="0"/>
              <a:t> Alapítvány?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Magyar Református </a:t>
            </a:r>
            <a:r>
              <a:rPr lang="sv-SE" dirty="0" err="1" smtClean="0"/>
              <a:t>Presbiteri</a:t>
            </a:r>
            <a:r>
              <a:rPr lang="sv-SE" dirty="0" smtClean="0"/>
              <a:t> </a:t>
            </a:r>
            <a:r>
              <a:rPr lang="sv-SE" dirty="0" err="1" smtClean="0"/>
              <a:t>Szövetség</a:t>
            </a:r>
            <a:r>
              <a:rPr lang="sv-SE" dirty="0" smtClean="0"/>
              <a:t>?</a:t>
            </a:r>
          </a:p>
          <a:p>
            <a:r>
              <a:rPr lang="sv-SE" dirty="0" smtClean="0"/>
              <a:t>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Apokaliptikus</a:t>
            </a:r>
            <a:r>
              <a:rPr lang="sv-SE" dirty="0" smtClean="0"/>
              <a:t> </a:t>
            </a:r>
            <a:r>
              <a:rPr lang="sv-SE" dirty="0" err="1" smtClean="0"/>
              <a:t>jövendölés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hu-HU" dirty="0" smtClean="0"/>
              <a:t>„De én is mondom néked, hogy te Péter vagy, és ezen a kősziklán építem fel az én anyaszentegyházamat, </a:t>
            </a:r>
            <a:r>
              <a:rPr lang="hu-HU" sz="4000" dirty="0" smtClean="0"/>
              <a:t>és a pokol kapui sem vesznek rajta diadalmat.</a:t>
            </a:r>
            <a:r>
              <a:rPr lang="hu-HU" dirty="0" smtClean="0"/>
              <a:t>.”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hu-HU" dirty="0" smtClean="0"/>
              <a:t>Máté 16:1</a:t>
            </a:r>
            <a:r>
              <a:rPr lang="sv-SE" dirty="0" smtClean="0"/>
              <a:t>8</a:t>
            </a:r>
            <a:endParaRPr lang="sv-SE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504" y="4949390"/>
            <a:ext cx="8927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SOLI DEO GLORIA! </a:t>
            </a:r>
            <a:endParaRPr kumimoji="0" lang="sv-S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err="1" smtClean="0"/>
              <a:t>Szabadkereskedelem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b="1" dirty="0" err="1" smtClean="0"/>
              <a:t>Fogalom</a:t>
            </a:r>
            <a:r>
              <a:rPr lang="sv-SE" b="1" dirty="0" smtClean="0"/>
              <a:t> </a:t>
            </a:r>
            <a:r>
              <a:rPr lang="sv-SE" b="1" dirty="0" err="1" smtClean="0"/>
              <a:t>meghatározása</a:t>
            </a:r>
            <a:r>
              <a:rPr lang="sv-SE" b="1" dirty="0" smtClean="0"/>
              <a:t>: </a:t>
            </a:r>
            <a:r>
              <a:rPr lang="sv-SE" dirty="0" err="1" smtClean="0"/>
              <a:t>az</a:t>
            </a:r>
            <a:r>
              <a:rPr lang="sv-SE" dirty="0" smtClean="0"/>
              <a:t> </a:t>
            </a:r>
            <a:r>
              <a:rPr lang="sv-SE" dirty="0" err="1" smtClean="0"/>
              <a:t>áruk</a:t>
            </a:r>
            <a:r>
              <a:rPr lang="sv-SE" dirty="0" smtClean="0"/>
              <a:t> és a </a:t>
            </a:r>
            <a:r>
              <a:rPr lang="sv-SE" dirty="0" err="1" smtClean="0"/>
              <a:t>szolgáltatások</a:t>
            </a:r>
            <a:r>
              <a:rPr lang="sv-SE" dirty="0" smtClean="0"/>
              <a:t> </a:t>
            </a:r>
            <a:r>
              <a:rPr lang="sv-SE" dirty="0" err="1" smtClean="0"/>
              <a:t>országok</a:t>
            </a:r>
            <a:r>
              <a:rPr lang="sv-SE" dirty="0" smtClean="0"/>
              <a:t> </a:t>
            </a:r>
            <a:r>
              <a:rPr lang="sv-SE" dirty="0" err="1" smtClean="0"/>
              <a:t>közötti</a:t>
            </a:r>
            <a:r>
              <a:rPr lang="sv-SE" dirty="0" smtClean="0"/>
              <a:t> </a:t>
            </a:r>
            <a:r>
              <a:rPr lang="sv-SE" dirty="0" err="1" smtClean="0"/>
              <a:t>zavartalan</a:t>
            </a:r>
            <a:r>
              <a:rPr lang="sv-SE" dirty="0" smtClean="0"/>
              <a:t>, </a:t>
            </a:r>
            <a:r>
              <a:rPr lang="sv-SE" dirty="0" err="1" smtClean="0"/>
              <a:t>vámoktól</a:t>
            </a:r>
            <a:r>
              <a:rPr lang="sv-SE" dirty="0" smtClean="0"/>
              <a:t> és </a:t>
            </a:r>
            <a:r>
              <a:rPr lang="sv-SE" dirty="0" err="1" smtClean="0"/>
              <a:t>egyéb</a:t>
            </a:r>
            <a:r>
              <a:rPr lang="sv-SE" dirty="0" smtClean="0"/>
              <a:t> </a:t>
            </a:r>
            <a:r>
              <a:rPr lang="sv-SE" dirty="0" err="1" smtClean="0"/>
              <a:t>kereskedelmi</a:t>
            </a:r>
            <a:r>
              <a:rPr lang="sv-SE" dirty="0" smtClean="0"/>
              <a:t> </a:t>
            </a:r>
            <a:r>
              <a:rPr lang="sv-SE" dirty="0" err="1" smtClean="0"/>
              <a:t>akadályoktól</a:t>
            </a:r>
            <a:r>
              <a:rPr lang="sv-SE" dirty="0" smtClean="0"/>
              <a:t> mentes </a:t>
            </a:r>
            <a:r>
              <a:rPr lang="sv-SE" dirty="0" err="1" smtClean="0"/>
              <a:t>áramlása</a:t>
            </a:r>
            <a:r>
              <a:rPr lang="sv-SE" dirty="0" smtClean="0"/>
              <a:t>.</a:t>
            </a:r>
            <a:br>
              <a:rPr lang="sv-SE" dirty="0" smtClean="0"/>
            </a:br>
            <a:endParaRPr lang="sv-SE" sz="1800" dirty="0" smtClean="0"/>
          </a:p>
          <a:p>
            <a:r>
              <a:rPr lang="sv-SE" dirty="0" smtClean="0"/>
              <a:t>K</a:t>
            </a:r>
            <a:r>
              <a:rPr lang="hu-HU" dirty="0" smtClean="0"/>
              <a:t>özgazdasági indokoltságát elsőként David Ricardo fejtette ki az 1817-ben megjelent </a:t>
            </a:r>
            <a:r>
              <a:rPr lang="hu-HU" i="1" dirty="0" smtClean="0"/>
              <a:t>A politikai gazdaságtan és az adózás alapelvei</a:t>
            </a:r>
            <a:r>
              <a:rPr lang="hu-HU" dirty="0" smtClean="0"/>
              <a:t> (On the Principles of Political Economy and Taxation) című művében.</a:t>
            </a:r>
            <a:endParaRPr lang="sv-SE" dirty="0" smtClean="0"/>
          </a:p>
          <a:p>
            <a:endParaRPr lang="sv-SE" sz="1800" dirty="0" smtClean="0"/>
          </a:p>
          <a:p>
            <a:r>
              <a:rPr lang="hu-HU" dirty="0" smtClean="0"/>
              <a:t>Ebben </a:t>
            </a:r>
            <a:r>
              <a:rPr lang="sv-SE" dirty="0" smtClean="0"/>
              <a:t>a</a:t>
            </a:r>
            <a:r>
              <a:rPr lang="hu-HU" dirty="0" smtClean="0"/>
              <a:t>bsztrakt modell segítségével bebizonyította, hogy a szabadkereskedelem minden résztvevő ország és az azokban élő minden gazdasági szereplő számára hasznos. </a:t>
            </a:r>
            <a:endParaRPr lang="sv-SE" dirty="0" smtClean="0"/>
          </a:p>
          <a:p>
            <a:endParaRPr lang="sv-SE" sz="1700" dirty="0" smtClean="0"/>
          </a:p>
          <a:p>
            <a:r>
              <a:rPr lang="hu-HU" dirty="0" smtClean="0"/>
              <a:t>Ez az elmélet a komparatív előnyök elméleteként vált ismertté. </a:t>
            </a:r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ildresultat för kina lakossá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227" y="332656"/>
            <a:ext cx="7851229" cy="6307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Politikai érvelés</a:t>
            </a:r>
            <a:endParaRPr lang="sv-SE" sz="3600" i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Az intézményesített szabadkereskedelem megakadályozza, vagy legalábbis megnehezíti, hogy a kevésbé hatékony belföldi iparágak és termelési szerkezetek lobbistái politikai erőt kifejtve továbbra is életben tartsák a kevésbé hatékony struktúrákat, ami hátráltatja a gazdasági fejlődést és az életszínvonal hosszútávú növekedését.</a:t>
            </a:r>
            <a:r>
              <a:rPr lang="sv-SE" dirty="0" smtClean="0"/>
              <a:t/>
            </a:r>
            <a:br>
              <a:rPr lang="sv-SE" dirty="0" smtClean="0"/>
            </a:br>
            <a:endParaRPr lang="hu-HU" sz="1700" dirty="0" smtClean="0"/>
          </a:p>
          <a:p>
            <a:r>
              <a:rPr lang="hu-HU" dirty="0" smtClean="0"/>
              <a:t>A nemzetközi munkamegosztás növekvő nemzetközi függőségekhez vezet, ami elősegíti az országok közötti együttműködést, végső soron segít megteremteni a nemzetközi politikai stabilitást és a tartós békét a világon (mivel senki sem akar háborút a saját üzletfeleivel).</a:t>
            </a:r>
            <a:endParaRPr lang="sv-SE" dirty="0" smtClean="0"/>
          </a:p>
          <a:p>
            <a:endParaRPr lang="hu-HU" sz="1700" dirty="0" smtClean="0"/>
          </a:p>
          <a:p>
            <a:r>
              <a:rPr lang="hu-HU" dirty="0" smtClean="0"/>
              <a:t>A külpolitikai hatalmi pozíciót is erősíti a szabadkereskedelem, ha a függőségi viszony egy nagy és egy kisebb állam között jön létre.</a:t>
            </a:r>
          </a:p>
          <a:p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Ellenérvek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</a:t>
            </a:r>
            <a:r>
              <a:rPr lang="hu-HU" dirty="0" smtClean="0">
                <a:hlinkClick r:id="rId2" tooltip="Protekcionizmus"/>
              </a:rPr>
              <a:t>protekcionizmus</a:t>
            </a:r>
            <a:r>
              <a:rPr lang="hu-HU" dirty="0" smtClean="0"/>
              <a:t> hívei elsősorban a ricardoi modell mai relevanciáját kérdőjelezik meg. Szerintük az elmélet alapját képező közgazdasági feltevések jelenleg már nem helytállóak. </a:t>
            </a:r>
            <a:endParaRPr lang="sv-SE" dirty="0" smtClean="0"/>
          </a:p>
          <a:p>
            <a:endParaRPr lang="sv-SE" sz="1700" dirty="0" smtClean="0"/>
          </a:p>
          <a:p>
            <a:r>
              <a:rPr lang="hu-HU" dirty="0" smtClean="0"/>
              <a:t>A modell például figyelmen kívül hagyja a termelési tényezők mobilitását, az egyes iparágak közötti kereskedelmet, valamint a kereskedelemliberalicázióból fakadó újraelosztási hatásokat. </a:t>
            </a:r>
            <a:endParaRPr lang="sv-SE" dirty="0" smtClean="0"/>
          </a:p>
          <a:p>
            <a:endParaRPr lang="sv-SE" sz="1700" dirty="0" smtClean="0"/>
          </a:p>
          <a:p>
            <a:r>
              <a:rPr lang="hu-HU" dirty="0" smtClean="0"/>
              <a:t>Továbbá a szabadkereskedelem okozta szerkezeti változások rövid távú költségeiról sem szól (például rövid távon munkanélküliség keletkezik egy iparág megszűnése miatt, ezeket a dolgozókat át kell képezni, ami szintén költségekkel jár). </a:t>
            </a:r>
            <a:endParaRPr lang="sv-SE" dirty="0" smtClean="0"/>
          </a:p>
          <a:p>
            <a:endParaRPr lang="sv-SE" sz="1700" dirty="0" smtClean="0"/>
          </a:p>
          <a:p>
            <a:r>
              <a:rPr lang="hu-HU" dirty="0" smtClean="0"/>
              <a:t>A politikai érvek árnyoldala, hogy a növekvő nemzetközi függőségek növekvő nemzetközi konfliktuspotenciált is jelenthetnek.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err="1" smtClean="0"/>
              <a:t>Képtelen</a:t>
            </a:r>
            <a:r>
              <a:rPr lang="sv-SE" dirty="0" smtClean="0"/>
              <a:t> </a:t>
            </a:r>
            <a:r>
              <a:rPr lang="sv-SE" dirty="0" err="1" smtClean="0"/>
              <a:t>kezelni</a:t>
            </a:r>
            <a:r>
              <a:rPr lang="sv-SE" dirty="0" smtClean="0"/>
              <a:t> a </a:t>
            </a:r>
            <a:r>
              <a:rPr lang="sv-SE" dirty="0" err="1" smtClean="0"/>
              <a:t>migrációs</a:t>
            </a:r>
            <a:r>
              <a:rPr lang="sv-SE" dirty="0" smtClean="0"/>
              <a:t> </a:t>
            </a:r>
            <a:r>
              <a:rPr lang="sv-SE" dirty="0" err="1" smtClean="0"/>
              <a:t>tömegek</a:t>
            </a:r>
            <a:r>
              <a:rPr lang="sv-SE" dirty="0" smtClean="0"/>
              <a:t> </a:t>
            </a:r>
            <a:r>
              <a:rPr lang="sv-SE" dirty="0" err="1" smtClean="0"/>
              <a:t>okozta</a:t>
            </a:r>
            <a:r>
              <a:rPr lang="sv-SE" dirty="0" smtClean="0"/>
              <a:t> </a:t>
            </a:r>
            <a:r>
              <a:rPr lang="sv-SE" dirty="0" err="1" smtClean="0"/>
              <a:t>gazdasági</a:t>
            </a:r>
            <a:r>
              <a:rPr lang="sv-SE" dirty="0" smtClean="0"/>
              <a:t> </a:t>
            </a:r>
            <a:r>
              <a:rPr lang="sv-SE" dirty="0" err="1" smtClean="0"/>
              <a:t>követelményeket</a:t>
            </a:r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Amerikai Egyesült Államok</a:t>
            </a:r>
            <a:r>
              <a:rPr lang="sv-SE" b="1" dirty="0" smtClean="0"/>
              <a:t>	</a:t>
            </a:r>
            <a:endParaRPr lang="sv-SE" dirty="0"/>
          </a:p>
        </p:txBody>
      </p:sp>
      <p:pic>
        <p:nvPicPr>
          <p:cNvPr id="29698" name="Picture 2" descr="United States (orthographic projection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381059">
            <a:off x="251520" y="1124744"/>
            <a:ext cx="4320480" cy="4320480"/>
          </a:xfrm>
          <a:prstGeom prst="rect">
            <a:avLst/>
          </a:prstGeom>
          <a:noFill/>
        </p:spPr>
      </p:pic>
      <p:sp>
        <p:nvSpPr>
          <p:cNvPr id="5" name="Rektangel 4"/>
          <p:cNvSpPr/>
          <p:nvPr/>
        </p:nvSpPr>
        <p:spPr>
          <a:xfrm>
            <a:off x="5076056" y="1412776"/>
            <a:ext cx="3604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/>
              <a:t>L</a:t>
            </a:r>
            <a:r>
              <a:rPr lang="hu-HU" sz="2400" b="1" dirty="0" smtClean="0"/>
              <a:t>akosság</a:t>
            </a:r>
            <a:r>
              <a:rPr lang="sv-SE" sz="2400" b="1" dirty="0" smtClean="0"/>
              <a:t> </a:t>
            </a:r>
            <a:r>
              <a:rPr lang="hu-HU" sz="2400" b="1" dirty="0" smtClean="0"/>
              <a:t>3</a:t>
            </a:r>
            <a:r>
              <a:rPr lang="sv-SE" sz="2400" b="1" dirty="0" smtClean="0"/>
              <a:t>24</a:t>
            </a:r>
            <a:r>
              <a:rPr lang="hu-HU" sz="2400" b="1" dirty="0" smtClean="0"/>
              <a:t> millió</a:t>
            </a: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2000" b="1" dirty="0" smtClean="0"/>
              <a:t>ebböl </a:t>
            </a:r>
            <a:r>
              <a:rPr lang="sv-SE" sz="2000" dirty="0" smtClean="0"/>
              <a:t>280 </a:t>
            </a:r>
            <a:r>
              <a:rPr lang="sv-SE" sz="2000" dirty="0" err="1" smtClean="0"/>
              <a:t>millió</a:t>
            </a:r>
            <a:r>
              <a:rPr lang="sv-SE" sz="2000" dirty="0" smtClean="0"/>
              <a:t> </a:t>
            </a:r>
            <a:r>
              <a:rPr lang="sv-SE" sz="2000" dirty="0" err="1" smtClean="0"/>
              <a:t>keresztyén</a:t>
            </a:r>
            <a:endParaRPr lang="sv-SE" dirty="0" smtClean="0"/>
          </a:p>
          <a:p>
            <a:r>
              <a:rPr lang="sv-SE" sz="2000" b="1" dirty="0" err="1" smtClean="0"/>
              <a:t>mindössze</a:t>
            </a:r>
            <a:r>
              <a:rPr lang="sv-SE" sz="2000" b="1" dirty="0" smtClean="0"/>
              <a:t> 66 </a:t>
            </a:r>
            <a:r>
              <a:rPr lang="sv-SE" sz="2000" b="1" dirty="0" err="1" smtClean="0"/>
              <a:t>millió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protestáns</a:t>
            </a:r>
            <a:endParaRPr lang="sv-SE" sz="2000" b="1" dirty="0"/>
          </a:p>
        </p:txBody>
      </p:sp>
      <p:pic>
        <p:nvPicPr>
          <p:cNvPr id="29700" name="Picture 4" descr="amerika_kereszte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93573">
            <a:off x="355893" y="3926081"/>
            <a:ext cx="2429862" cy="1214931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4572000" y="2996952"/>
            <a:ext cx="4320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 smtClean="0"/>
              <a:t>M</a:t>
            </a:r>
            <a:r>
              <a:rPr lang="hu-HU" sz="2000" b="1" dirty="0" smtClean="0"/>
              <a:t>agkultúráj</a:t>
            </a:r>
            <a:r>
              <a:rPr lang="sv-SE" sz="2000" b="1" dirty="0" smtClean="0"/>
              <a:t>a </a:t>
            </a:r>
            <a:r>
              <a:rPr lang="hu-HU" sz="2000" b="1" dirty="0" smtClean="0"/>
              <a:t>meghatározó vonása</a:t>
            </a:r>
            <a:r>
              <a:rPr lang="sv-SE" sz="2000" b="1" dirty="0" smtClean="0"/>
              <a:t> 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>
              <a:buFontTx/>
              <a:buChar char="-"/>
            </a:pPr>
            <a:r>
              <a:rPr lang="sv-SE" b="1" dirty="0" smtClean="0"/>
              <a:t> A</a:t>
            </a:r>
            <a:r>
              <a:rPr lang="hu-HU" b="1" dirty="0" smtClean="0"/>
              <a:t>ngol-brit eredet (beleértve az angol nyelvet,</a:t>
            </a:r>
            <a:r>
              <a:rPr lang="sv-SE" b="1" dirty="0" smtClean="0"/>
              <a:t>  </a:t>
            </a:r>
            <a:r>
              <a:rPr lang="hu-HU" b="1" dirty="0" smtClean="0"/>
              <a:t>a politikai és joghagyományt) 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 smtClean="0"/>
          </a:p>
          <a:p>
            <a:pPr>
              <a:buFontTx/>
              <a:buChar char="-"/>
            </a:pPr>
            <a:r>
              <a:rPr lang="sv-SE" b="1" dirty="0" smtClean="0"/>
              <a:t> A</a:t>
            </a:r>
            <a:r>
              <a:rPr lang="hu-HU" b="1" dirty="0" smtClean="0"/>
              <a:t> protest</a:t>
            </a:r>
            <a:r>
              <a:rPr lang="sv-SE" b="1" dirty="0" smtClean="0"/>
              <a:t>a</a:t>
            </a:r>
            <a:r>
              <a:rPr lang="hu-HU" b="1" dirty="0" smtClean="0"/>
              <a:t>n</a:t>
            </a:r>
            <a:r>
              <a:rPr lang="sv-SE" b="1" dirty="0" err="1" smtClean="0"/>
              <a:t>tizmus</a:t>
            </a:r>
            <a:r>
              <a:rPr lang="sv-SE" b="1" dirty="0" smtClean="0"/>
              <a:t> </a:t>
            </a:r>
            <a:r>
              <a:rPr lang="hu-HU" b="1" dirty="0" smtClean="0"/>
              <a:t>túlsúlya. </a:t>
            </a:r>
            <a:endParaRPr lang="sv-SE" b="1" dirty="0" smtClean="0"/>
          </a:p>
          <a:p>
            <a:r>
              <a:rPr lang="sv-SE" b="1" dirty="0" smtClean="0"/>
              <a:t>   J</a:t>
            </a:r>
            <a:r>
              <a:rPr lang="hu-HU" b="1" dirty="0" smtClean="0"/>
              <a:t>avarészt holland vagy német eredetű</a:t>
            </a:r>
            <a:r>
              <a:rPr lang="sv-SE" b="1" dirty="0" smtClean="0"/>
              <a:t> </a:t>
            </a:r>
          </a:p>
          <a:p>
            <a:r>
              <a:rPr lang="sv-SE" b="1" dirty="0" smtClean="0"/>
              <a:t>   </a:t>
            </a:r>
            <a:r>
              <a:rPr lang="hu-HU" b="1" dirty="0" smtClean="0"/>
              <a:t>volt é</a:t>
            </a:r>
            <a:r>
              <a:rPr lang="sv-SE" b="1" dirty="0" smtClean="0"/>
              <a:t>s </a:t>
            </a:r>
            <a:r>
              <a:rPr lang="hu-HU" b="1" dirty="0" smtClean="0"/>
              <a:t>98 </a:t>
            </a:r>
            <a:r>
              <a:rPr lang="sv-SE" b="1" dirty="0" smtClean="0"/>
              <a:t>% </a:t>
            </a:r>
            <a:r>
              <a:rPr lang="hu-HU" b="1" dirty="0" smtClean="0"/>
              <a:t>protestáns felekezetekhez </a:t>
            </a:r>
            <a:endParaRPr lang="sv-SE" b="1" dirty="0" smtClean="0"/>
          </a:p>
          <a:p>
            <a:r>
              <a:rPr lang="sv-SE" b="1" dirty="0" smtClean="0"/>
              <a:t>   </a:t>
            </a:r>
            <a:r>
              <a:rPr lang="hu-HU" b="1" dirty="0" smtClean="0"/>
              <a:t>tartozott</a:t>
            </a:r>
            <a:r>
              <a:rPr lang="sv-SE" b="1" dirty="0" smtClean="0"/>
              <a:t>.</a:t>
            </a:r>
            <a:r>
              <a:rPr lang="hu-HU" b="1" dirty="0" smtClean="0"/>
              <a:t> 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Donald </a:t>
            </a:r>
            <a:r>
              <a:rPr lang="sv-SE" sz="3600" dirty="0" err="1" smtClean="0"/>
              <a:t>Trump</a:t>
            </a:r>
            <a:endParaRPr lang="sv-SE" sz="3600" dirty="0"/>
          </a:p>
        </p:txBody>
      </p:sp>
      <p:pic>
        <p:nvPicPr>
          <p:cNvPr id="1026" name="Picture 2" descr="http://kep.index.hu/1/0/1399/13990/139900/13990022_f10f4d5fa712482922d3e62daee32640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2" y="1252537"/>
            <a:ext cx="6924675" cy="435292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000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043608" y="5661248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err="1" smtClean="0"/>
              <a:t>Apai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felmen</a:t>
            </a:r>
            <a:r>
              <a:rPr lang="hu-HU" sz="2400" b="1" dirty="0" smtClean="0"/>
              <a:t>ő</a:t>
            </a:r>
            <a:r>
              <a:rPr lang="sv-SE" sz="2400" b="1" dirty="0" smtClean="0"/>
              <a:t>i </a:t>
            </a:r>
            <a:r>
              <a:rPr lang="sv-SE" sz="2400" b="1" dirty="0" err="1" smtClean="0"/>
              <a:t>német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lutheránusok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voltak</a:t>
            </a:r>
            <a:r>
              <a:rPr lang="sv-SE" sz="2400" b="1" dirty="0" smtClean="0"/>
              <a:t> </a:t>
            </a:r>
            <a:endParaRPr lang="sv-SE" sz="2400" b="1" dirty="0"/>
          </a:p>
        </p:txBody>
      </p:sp>
      <p:pic>
        <p:nvPicPr>
          <p:cNvPr id="12290" name="Picture 2" descr="https://nativefinance.org/wp-content/uploads/2016/10/NAFSA-SEAL-MASTER-FINALreduc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100064" cy="2100064"/>
          </a:xfrm>
          <a:prstGeom prst="rect">
            <a:avLst/>
          </a:prstGeom>
          <a:noFill/>
        </p:spPr>
      </p:pic>
      <p:sp>
        <p:nvSpPr>
          <p:cNvPr id="7" name="Rektangel 6"/>
          <p:cNvSpPr/>
          <p:nvPr/>
        </p:nvSpPr>
        <p:spPr>
          <a:xfrm>
            <a:off x="1979712" y="609329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 err="1" smtClean="0">
                <a:solidFill>
                  <a:srgbClr val="FF0000"/>
                </a:solidFill>
              </a:rPr>
              <a:t>Vallásos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keresztyén</a:t>
            </a:r>
            <a:r>
              <a:rPr lang="sv-SE" b="1" dirty="0" smtClean="0">
                <a:solidFill>
                  <a:srgbClr val="FF0000"/>
                </a:solidFill>
              </a:rPr>
              <a:t>?</a:t>
            </a:r>
            <a:endParaRPr lang="sv-S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50106"/>
          </a:xfrm>
        </p:spPr>
        <p:txBody>
          <a:bodyPr>
            <a:normAutofit/>
          </a:bodyPr>
          <a:lstStyle/>
          <a:p>
            <a:r>
              <a:rPr lang="sv-SE" sz="3600" dirty="0" smtClean="0"/>
              <a:t>Ferenc </a:t>
            </a:r>
            <a:r>
              <a:rPr lang="sv-SE" sz="3600" dirty="0" err="1" smtClean="0"/>
              <a:t>pápa</a:t>
            </a:r>
            <a:r>
              <a:rPr lang="sv-SE" sz="3600" dirty="0" smtClean="0"/>
              <a:t> </a:t>
            </a:r>
            <a:r>
              <a:rPr lang="sv-SE" sz="3600" dirty="0" err="1" smtClean="0"/>
              <a:t>fogadta</a:t>
            </a:r>
            <a:r>
              <a:rPr lang="sv-SE" sz="3600" dirty="0" smtClean="0"/>
              <a:t> Donald </a:t>
            </a:r>
            <a:r>
              <a:rPr lang="sv-SE" sz="3600" dirty="0" err="1" smtClean="0"/>
              <a:t>Trumpot</a:t>
            </a:r>
            <a:endParaRPr lang="sv-SE" sz="3600" dirty="0"/>
          </a:p>
        </p:txBody>
      </p:sp>
      <p:pic>
        <p:nvPicPr>
          <p:cNvPr id="4" name="Platshållare för innehåll 3" descr="Trump-vatiká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641178" cy="4525963"/>
          </a:xfrm>
        </p:spPr>
      </p:pic>
      <p:sp>
        <p:nvSpPr>
          <p:cNvPr id="5" name="Rektangel 4"/>
          <p:cNvSpPr/>
          <p:nvPr/>
        </p:nvSpPr>
        <p:spPr>
          <a:xfrm>
            <a:off x="1115616" y="609329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 err="1" smtClean="0"/>
              <a:t>Ivanka</a:t>
            </a:r>
            <a:r>
              <a:rPr lang="sv-SE" dirty="0" smtClean="0"/>
              <a:t> </a:t>
            </a:r>
            <a:r>
              <a:rPr lang="sv-SE" dirty="0" err="1" smtClean="0"/>
              <a:t>Trump</a:t>
            </a:r>
            <a:r>
              <a:rPr lang="sv-SE" dirty="0" smtClean="0"/>
              <a:t>, </a:t>
            </a:r>
            <a:r>
              <a:rPr lang="sv-SE" dirty="0" err="1" smtClean="0"/>
              <a:t>Melania</a:t>
            </a:r>
            <a:r>
              <a:rPr lang="sv-SE" dirty="0" smtClean="0"/>
              <a:t> </a:t>
            </a:r>
            <a:r>
              <a:rPr lang="sv-SE" dirty="0" err="1" smtClean="0"/>
              <a:t>Trump</a:t>
            </a:r>
            <a:r>
              <a:rPr lang="sv-SE" dirty="0" smtClean="0"/>
              <a:t>, Donald </a:t>
            </a:r>
            <a:r>
              <a:rPr lang="sv-SE" dirty="0" err="1" smtClean="0"/>
              <a:t>Trump</a:t>
            </a:r>
            <a:r>
              <a:rPr lang="sv-SE" dirty="0" smtClean="0"/>
              <a:t> és a </a:t>
            </a:r>
            <a:r>
              <a:rPr lang="sv-SE" dirty="0" err="1" smtClean="0"/>
              <a:t>pápa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810</Words>
  <Application>Microsoft Office PowerPoint</Application>
  <PresentationFormat>Bildspel på skärmen (4:3)</PresentationFormat>
  <Paragraphs>106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Office-tema</vt:lpstr>
      <vt:lpstr>Van-e az európaszerte szétszórt magyar szóványgyülekezeteknek  történelmi esélye a mai globalizált  szabad-kereskedelem világbirodalmában?</vt:lpstr>
      <vt:lpstr>A magyar szóványgyülekezetek történelmi esélye  a globális szabad-kereskedelem világbirodalmában</vt:lpstr>
      <vt:lpstr>Szabadkereskedelem</vt:lpstr>
      <vt:lpstr>Bild 4</vt:lpstr>
      <vt:lpstr>Politikai érvelés</vt:lpstr>
      <vt:lpstr>Ellenérvek</vt:lpstr>
      <vt:lpstr>Amerikai Egyesült Államok </vt:lpstr>
      <vt:lpstr>Donald Trump</vt:lpstr>
      <vt:lpstr>Ferenc pápa fogadta Donald Trumpot</vt:lpstr>
      <vt:lpstr>A pénzről és az elnökválasztásról</vt:lpstr>
      <vt:lpstr>Lopakodó puccs Trumppal szembeni ellenállás Organizing for Action (OfA) elnevezésű akciócsoport szervezi </vt:lpstr>
      <vt:lpstr>Bild 12</vt:lpstr>
      <vt:lpstr>Az új kínai Selyemút projekt</vt:lpstr>
      <vt:lpstr>Miképp haladhat Kina?</vt:lpstr>
      <vt:lpstr>Kína az egyedüli nagyhatalom</vt:lpstr>
      <vt:lpstr>Az €U  a világ legnagyobb kereskedelmi szereplője</vt:lpstr>
      <vt:lpstr>Bild 17</vt:lpstr>
      <vt:lpstr>Bild 18</vt:lpstr>
      <vt:lpstr>Van-e az európaszerte szétszórt magyar szóványgyülekezeteknek  történelmi esélye  a mai globalizált  szabad-kereskedelem világbirodalmában?</vt:lpstr>
      <vt:lpstr>Az iszlám</vt:lpstr>
      <vt:lpstr>Magyar szórvány</vt:lpstr>
      <vt:lpstr>Református magyarnak lenni: döntés</vt:lpstr>
      <vt:lpstr>Apokaliptikus jövendölés?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globális szabad-kereskedelem konteksztusában</dc:title>
  <dc:creator>Microsoft</dc:creator>
  <cp:lastModifiedBy>Microsoft</cp:lastModifiedBy>
  <cp:revision>56</cp:revision>
  <dcterms:created xsi:type="dcterms:W3CDTF">2017-05-29T15:54:07Z</dcterms:created>
  <dcterms:modified xsi:type="dcterms:W3CDTF">2017-07-10T06:09:02Z</dcterms:modified>
</cp:coreProperties>
</file>