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6" r:id="rId3"/>
    <p:sldId id="282" r:id="rId4"/>
    <p:sldId id="257" r:id="rId5"/>
    <p:sldId id="275" r:id="rId6"/>
    <p:sldId id="258" r:id="rId7"/>
    <p:sldId id="259" r:id="rId8"/>
    <p:sldId id="277" r:id="rId9"/>
    <p:sldId id="260" r:id="rId10"/>
    <p:sldId id="278" r:id="rId11"/>
    <p:sldId id="284" r:id="rId12"/>
    <p:sldId id="261" r:id="rId13"/>
    <p:sldId id="279" r:id="rId14"/>
    <p:sldId id="285" r:id="rId15"/>
    <p:sldId id="262" r:id="rId16"/>
    <p:sldId id="280" r:id="rId17"/>
    <p:sldId id="263" r:id="rId18"/>
    <p:sldId id="264" r:id="rId19"/>
    <p:sldId id="265" r:id="rId20"/>
    <p:sldId id="266" r:id="rId21"/>
    <p:sldId id="267" r:id="rId22"/>
    <p:sldId id="268" r:id="rId23"/>
    <p:sldId id="269" r:id="rId24"/>
    <p:sldId id="281" r:id="rId25"/>
    <p:sldId id="270" r:id="rId26"/>
    <p:sldId id="271" r:id="rId27"/>
    <p:sldId id="272" r:id="rId28"/>
    <p:sldId id="273" r:id="rId29"/>
    <p:sldId id="274" r:id="rId30"/>
    <p:sldId id="283" r:id="rId31"/>
    <p:sldId id="286" r:id="rId32"/>
    <p:sldId id="287" r:id="rId33"/>
    <p:sldId id="28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0" d="100"/>
          <a:sy n="70" d="100"/>
        </p:scale>
        <p:origin x="-86" y="-24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hu-HU" smtClean="0"/>
              <a:t>Mintacím szerkesztése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hu-HU" smtClean="0"/>
              <a:t>Mintacím szerkesztése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hu-HU" smtClean="0"/>
              <a:t>Mintacím szerkesztése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hu-HU" smtClean="0"/>
              <a:t>Mintacím szerkesztése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hu-HU" smtClean="0"/>
              <a:t>Mintacím szerkesztése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hasáb">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hu-HU" smtClean="0"/>
              <a:t>Mintacím szerkesztése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3" name="Date Placeholder 2"/>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éphasáb">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hu-HU" smtClean="0"/>
              <a:t>Mintacím szerkesztése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3" name="Date Placeholder 2"/>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u-HU" smtClean="0"/>
              <a:t>Mintacím szerkesztése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hu-HU" smtClean="0"/>
              <a:t>Mintacím szerkesztése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u-HU" smtClean="0"/>
              <a:t>Mintacím szerkesztése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hu-HU" smtClean="0"/>
              <a:t>Mintacím szerkesztése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u-HU" smtClean="0"/>
              <a:t>Mintacím szerkesztése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u-HU" smtClean="0"/>
              <a:t>Mintacím szerkesztése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12" name="Content Placeholder 3"/>
          <p:cNvSpPr>
            <a:spLocks noGrp="1"/>
          </p:cNvSpPr>
          <p:nvPr>
            <p:ph sz="quarter" idx="13"/>
          </p:nvPr>
        </p:nvSpPr>
        <p:spPr>
          <a:xfrm>
            <a:off x="913774" y="3051012"/>
            <a:ext cx="5106027" cy="2740187"/>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13" name="Content Placeholder 5"/>
          <p:cNvSpPr>
            <a:spLocks noGrp="1"/>
          </p:cNvSpPr>
          <p:nvPr>
            <p:ph sz="quarter" idx="14"/>
          </p:nvPr>
        </p:nvSpPr>
        <p:spPr>
          <a:xfrm>
            <a:off x="6172200" y="3051012"/>
            <a:ext cx="5105401" cy="2740187"/>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hu-HU" smtClean="0"/>
              <a:t>Mintacím szerkesztése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hu-HU" smtClean="0"/>
              <a:t>Mintacím szerkesztése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48A87A34-81AB-432B-8DAE-1953F412C126}" type="datetimeFigureOut">
              <a:rPr lang="en-US" dirty="0"/>
              <a:pPr/>
              <a:t>8/18/2016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8/18/2016</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974241"/>
            <a:ext cx="9144000" cy="1201115"/>
          </a:xfrm>
        </p:spPr>
        <p:txBody>
          <a:bodyPr>
            <a:normAutofit fontScale="90000"/>
          </a:bodyPr>
          <a:lstStyle/>
          <a:p>
            <a:r>
              <a:rPr lang="hu-HU" dirty="0" smtClean="0">
                <a:latin typeface="Algerian" panose="04020705040A02060702" pitchFamily="82" charset="0"/>
              </a:rPr>
              <a:t>Faragó Ferenc ref. Esperes</a:t>
            </a:r>
            <a:br>
              <a:rPr lang="hu-HU" dirty="0" smtClean="0">
                <a:latin typeface="Algerian" panose="04020705040A02060702" pitchFamily="82" charset="0"/>
              </a:rPr>
            </a:br>
            <a:r>
              <a:rPr lang="hu-HU" dirty="0" smtClean="0">
                <a:latin typeface="Algerian" panose="04020705040A02060702" pitchFamily="82" charset="0"/>
              </a:rPr>
              <a:t>Hercegszőlős</a:t>
            </a:r>
            <a:endParaRPr lang="hu-HU" dirty="0">
              <a:latin typeface="Algerian" panose="04020705040A02060702" pitchFamily="82" charset="0"/>
            </a:endParaRPr>
          </a:p>
        </p:txBody>
      </p:sp>
      <p:sp>
        <p:nvSpPr>
          <p:cNvPr id="3" name="Alcím 2"/>
          <p:cNvSpPr>
            <a:spLocks noGrp="1"/>
          </p:cNvSpPr>
          <p:nvPr>
            <p:ph type="subTitle" idx="1"/>
          </p:nvPr>
        </p:nvSpPr>
        <p:spPr>
          <a:xfrm>
            <a:off x="1866900" y="6134100"/>
            <a:ext cx="9182100" cy="520700"/>
          </a:xfrm>
        </p:spPr>
        <p:txBody>
          <a:bodyPr>
            <a:normAutofit/>
          </a:bodyPr>
          <a:lstStyle/>
          <a:p>
            <a:r>
              <a:rPr lang="hu-HU" dirty="0" smtClean="0">
                <a:solidFill>
                  <a:schemeClr val="tx1"/>
                </a:solidFill>
                <a:latin typeface="Algerian" panose="04020705040A02060702" pitchFamily="82" charset="0"/>
              </a:rPr>
              <a:t>Hercegszőlős                                             Baranya</a:t>
            </a:r>
          </a:p>
        </p:txBody>
      </p:sp>
      <p:pic>
        <p:nvPicPr>
          <p:cNvPr id="4" name="Kép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11200" y="2313228"/>
            <a:ext cx="5295900" cy="3683000"/>
          </a:xfrm>
          <a:prstGeom prst="rect">
            <a:avLst/>
          </a:prstGeom>
        </p:spPr>
      </p:pic>
      <p:pic>
        <p:nvPicPr>
          <p:cNvPr id="6" name="Kép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199312" y="1915007"/>
            <a:ext cx="4535488" cy="4219093"/>
          </a:xfrm>
          <a:prstGeom prst="rect">
            <a:avLst/>
          </a:prstGeom>
        </p:spPr>
      </p:pic>
    </p:spTree>
    <p:extLst>
      <p:ext uri="{BB962C8B-B14F-4D97-AF65-F5344CB8AC3E}">
        <p14:creationId xmlns="" xmlns:p14="http://schemas.microsoft.com/office/powerpoint/2010/main" val="208468819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3775" y="5829300"/>
            <a:ext cx="10364451" cy="863600"/>
          </a:xfrm>
        </p:spPr>
        <p:txBody>
          <a:bodyPr/>
          <a:lstStyle/>
          <a:p>
            <a:r>
              <a:rPr lang="hu-HU" dirty="0" err="1" smtClean="0">
                <a:latin typeface="Algerian" panose="04020705040A02060702" pitchFamily="82" charset="0"/>
              </a:rPr>
              <a:t>Mlini</a:t>
            </a:r>
            <a:endParaRPr lang="hu-HU" dirty="0">
              <a:latin typeface="Algerian" panose="04020705040A02060702" pitchFamily="82" charset="0"/>
            </a:endParaRPr>
          </a:p>
        </p:txBody>
      </p:sp>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a:off x="227975" y="1741714"/>
            <a:ext cx="5917349" cy="3757517"/>
          </a:xfrm>
        </p:spPr>
      </p:pic>
      <p:pic>
        <p:nvPicPr>
          <p:cNvPr id="5" name="Kép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248401" y="1737876"/>
            <a:ext cx="5715000" cy="3771900"/>
          </a:xfrm>
          <a:prstGeom prst="rect">
            <a:avLst/>
          </a:prstGeom>
        </p:spPr>
      </p:pic>
    </p:spTree>
    <p:extLst>
      <p:ext uri="{BB962C8B-B14F-4D97-AF65-F5344CB8AC3E}">
        <p14:creationId xmlns="" xmlns:p14="http://schemas.microsoft.com/office/powerpoint/2010/main" val="363123351"/>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3775" y="5207001"/>
            <a:ext cx="10364451" cy="1333500"/>
          </a:xfrm>
        </p:spPr>
        <p:txBody>
          <a:bodyPr/>
          <a:lstStyle/>
          <a:p>
            <a:r>
              <a:rPr lang="hu-HU" dirty="0" smtClean="0">
                <a:latin typeface="Algerian" panose="04020705040A02060702" pitchFamily="82" charset="0"/>
              </a:rPr>
              <a:t>A program eredeti példánya 1929-ből</a:t>
            </a:r>
            <a:endParaRPr lang="hu-HU" dirty="0">
              <a:latin typeface="Algerian" panose="04020705040A02060702" pitchFamily="82" charset="0"/>
            </a:endParaRPr>
          </a:p>
        </p:txBody>
      </p:sp>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a:off x="342900" y="800100"/>
            <a:ext cx="5295900" cy="4244415"/>
          </a:xfrm>
        </p:spPr>
      </p:pic>
      <p:pic>
        <p:nvPicPr>
          <p:cNvPr id="5" name="Kép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791202" y="772054"/>
            <a:ext cx="6230388" cy="4300687"/>
          </a:xfrm>
          <a:prstGeom prst="rect">
            <a:avLst/>
          </a:prstGeom>
        </p:spPr>
      </p:pic>
    </p:spTree>
    <p:extLst>
      <p:ext uri="{BB962C8B-B14F-4D97-AF65-F5344CB8AC3E}">
        <p14:creationId xmlns="" xmlns:p14="http://schemas.microsoft.com/office/powerpoint/2010/main" val="151776731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859346" y="781803"/>
            <a:ext cx="10363826" cy="5845782"/>
          </a:xfrm>
        </p:spPr>
        <p:txBody>
          <a:bodyPr/>
          <a:lstStyle/>
          <a:p>
            <a:r>
              <a:rPr lang="hu-HU" dirty="0" smtClean="0">
                <a:latin typeface="Algerian" panose="04020705040A02060702" pitchFamily="82" charset="0"/>
              </a:rPr>
              <a:t>a </a:t>
            </a:r>
            <a:r>
              <a:rPr lang="hu-HU" dirty="0" err="1" smtClean="0">
                <a:latin typeface="Algerian" panose="04020705040A02060702" pitchFamily="82" charset="0"/>
              </a:rPr>
              <a:t>szűlei</a:t>
            </a:r>
            <a:r>
              <a:rPr lang="hu-HU" dirty="0" smtClean="0">
                <a:latin typeface="Algerian" panose="04020705040A02060702" pitchFamily="82" charset="0"/>
              </a:rPr>
              <a:t> szekerekkel mentek hozzá és vitték a természetbeli ajándékokat a zárda számára.</a:t>
            </a:r>
          </a:p>
          <a:p>
            <a:r>
              <a:rPr lang="hu-HU" dirty="0" smtClean="0">
                <a:latin typeface="Algerian" panose="04020705040A02060702" pitchFamily="82" charset="0"/>
              </a:rPr>
              <a:t>Trianon után a család lassan elszegényedett, földjeinek nagy részét elveszítette.</a:t>
            </a:r>
          </a:p>
          <a:p>
            <a:r>
              <a:rPr lang="hu-HU" dirty="0" smtClean="0">
                <a:latin typeface="Algerian" panose="04020705040A02060702" pitchFamily="82" charset="0"/>
              </a:rPr>
              <a:t>Emlékeim szerint több fénykép is volt a táborról,tábori életről sőt egy kirándulásról a </a:t>
            </a:r>
            <a:r>
              <a:rPr lang="hu-HU" dirty="0" err="1" smtClean="0">
                <a:latin typeface="Algerian" panose="04020705040A02060702" pitchFamily="82" charset="0"/>
              </a:rPr>
              <a:t>dubrovnik</a:t>
            </a:r>
            <a:r>
              <a:rPr lang="hu-HU" dirty="0" smtClean="0">
                <a:latin typeface="Algerian" panose="04020705040A02060702" pitchFamily="82" charset="0"/>
              </a:rPr>
              <a:t> közeli </a:t>
            </a:r>
            <a:r>
              <a:rPr lang="hu-HU" dirty="0" err="1" smtClean="0">
                <a:latin typeface="Algerian" panose="04020705040A02060702" pitchFamily="82" charset="0"/>
              </a:rPr>
              <a:t>lokrum</a:t>
            </a:r>
            <a:r>
              <a:rPr lang="hu-HU" dirty="0" smtClean="0">
                <a:latin typeface="Algerian" panose="04020705040A02060702" pitchFamily="82" charset="0"/>
              </a:rPr>
              <a:t> szigetéről, amikor is vissza felé jövet viharba kerültek a tengeren, de végül is nagy ijedelem közepette partra értek.</a:t>
            </a:r>
          </a:p>
          <a:p>
            <a:r>
              <a:rPr lang="hu-HU" dirty="0" smtClean="0">
                <a:latin typeface="Algerian" panose="04020705040A02060702" pitchFamily="82" charset="0"/>
              </a:rPr>
              <a:t>1931.január 22-én volt az  esküvőjük. 2 fiuk született árpád és </a:t>
            </a:r>
            <a:r>
              <a:rPr lang="hu-HU" dirty="0" err="1" smtClean="0">
                <a:latin typeface="Algerian" panose="04020705040A02060702" pitchFamily="82" charset="0"/>
              </a:rPr>
              <a:t>ferenc</a:t>
            </a:r>
            <a:r>
              <a:rPr lang="hu-HU" dirty="0" smtClean="0">
                <a:latin typeface="Algerian" panose="04020705040A02060702" pitchFamily="82" charset="0"/>
              </a:rPr>
              <a:t>. hercegszőlősre a reformáció nagy múltú fellegvárába költöztek ahol is lelkésszé választották. Az ottani templomban tartották meg azt a zsinatot ( 1576) ahol megszülettek a „</a:t>
            </a:r>
            <a:r>
              <a:rPr lang="hu-HU" dirty="0" err="1" smtClean="0">
                <a:latin typeface="Algerian" panose="04020705040A02060702" pitchFamily="82" charset="0"/>
              </a:rPr>
              <a:t>Hercegszőlősi</a:t>
            </a:r>
            <a:r>
              <a:rPr lang="hu-HU" dirty="0" smtClean="0">
                <a:latin typeface="Algerian" panose="04020705040A02060702" pitchFamily="82" charset="0"/>
              </a:rPr>
              <a:t> kánonok” amely meghatározta a dél magyarországi református magyarság hitéletét és erkölcsi magatartását.</a:t>
            </a:r>
          </a:p>
          <a:p>
            <a:endParaRPr lang="hu-HU" dirty="0">
              <a:latin typeface="Algerian" panose="04020705040A02060702" pitchFamily="82" charset="0"/>
            </a:endParaRPr>
          </a:p>
        </p:txBody>
      </p:sp>
    </p:spTree>
    <p:extLst>
      <p:ext uri="{BB962C8B-B14F-4D97-AF65-F5344CB8AC3E}">
        <p14:creationId xmlns="" xmlns:p14="http://schemas.microsoft.com/office/powerpoint/2010/main" val="338132808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a:off x="4376482" y="1063464"/>
            <a:ext cx="3374147" cy="4498864"/>
          </a:xfrm>
          <a:prstGeom prst="rect">
            <a:avLst/>
          </a:prstGeom>
        </p:spPr>
      </p:pic>
      <p:pic>
        <p:nvPicPr>
          <p:cNvPr id="5" name="Kép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76489" y="1068132"/>
            <a:ext cx="3723367" cy="4489025"/>
          </a:xfrm>
          <a:prstGeom prst="rect">
            <a:avLst/>
          </a:prstGeom>
        </p:spPr>
      </p:pic>
      <p:pic>
        <p:nvPicPr>
          <p:cNvPr id="6" name="Kép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919076" y="1081666"/>
            <a:ext cx="3217010" cy="4517134"/>
          </a:xfrm>
          <a:prstGeom prst="rect">
            <a:avLst/>
          </a:prstGeom>
        </p:spPr>
      </p:pic>
    </p:spTree>
    <p:extLst>
      <p:ext uri="{BB962C8B-B14F-4D97-AF65-F5344CB8AC3E}">
        <p14:creationId xmlns="" xmlns:p14="http://schemas.microsoft.com/office/powerpoint/2010/main" val="38472825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5283200"/>
            <a:ext cx="9622972" cy="1143000"/>
          </a:xfrm>
        </p:spPr>
        <p:txBody>
          <a:bodyPr/>
          <a:lstStyle/>
          <a:p>
            <a:r>
              <a:rPr lang="hu-HU" dirty="0" smtClean="0">
                <a:latin typeface="Algerian" panose="04020705040A02060702" pitchFamily="82" charset="0"/>
              </a:rPr>
              <a:t>Édesanyám árpád bátyámmal </a:t>
            </a:r>
            <a:r>
              <a:rPr lang="sv-SE" dirty="0" smtClean="0">
                <a:latin typeface="Algerian" panose="04020705040A02060702" pitchFamily="82" charset="0"/>
              </a:rPr>
              <a:t/>
            </a:r>
            <a:br>
              <a:rPr lang="sv-SE" dirty="0" smtClean="0">
                <a:latin typeface="Algerian" panose="04020705040A02060702" pitchFamily="82" charset="0"/>
              </a:rPr>
            </a:br>
            <a:r>
              <a:rPr lang="hu-HU" dirty="0" smtClean="0">
                <a:latin typeface="Algerian" panose="04020705040A02060702" pitchFamily="82" charset="0"/>
              </a:rPr>
              <a:t>a paplakon</a:t>
            </a:r>
            <a:endParaRPr lang="hu-HU" dirty="0">
              <a:latin typeface="Algerian" panose="04020705040A02060702" pitchFamily="82" charset="0"/>
            </a:endParaRPr>
          </a:p>
        </p:txBody>
      </p:sp>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a:off x="2031375" y="901700"/>
            <a:ext cx="6866900" cy="3746500"/>
          </a:xfrm>
        </p:spPr>
      </p:pic>
    </p:spTree>
    <p:extLst>
      <p:ext uri="{BB962C8B-B14F-4D97-AF65-F5344CB8AC3E}">
        <p14:creationId xmlns="" xmlns:p14="http://schemas.microsoft.com/office/powerpoint/2010/main" val="3648664993"/>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794032" y="1162804"/>
            <a:ext cx="10363826" cy="5183568"/>
          </a:xfrm>
        </p:spPr>
        <p:txBody>
          <a:bodyPr/>
          <a:lstStyle/>
          <a:p>
            <a:r>
              <a:rPr lang="hu-HU" dirty="0" smtClean="0">
                <a:latin typeface="Algerian" panose="04020705040A02060702" pitchFamily="82" charset="0"/>
              </a:rPr>
              <a:t>a templom tornya az ősi római kori casztrum része (őrtorony) melyet a barbárok ellen a rómaiak emeltek több mint 2000 évvel ezelőtt.</a:t>
            </a:r>
          </a:p>
          <a:p>
            <a:endParaRPr lang="hu-HU" dirty="0" smtClean="0">
              <a:latin typeface="Algerian" panose="04020705040A02060702" pitchFamily="82" charset="0"/>
            </a:endParaRPr>
          </a:p>
          <a:p>
            <a:r>
              <a:rPr lang="hu-HU" dirty="0" smtClean="0">
                <a:latin typeface="Algerian" panose="04020705040A02060702" pitchFamily="82" charset="0"/>
              </a:rPr>
              <a:t>1931 és 41 között egy nyugalmasabb épitkező időszak következett. Emlékeim szerint ennek az időszaknak  a második felében megépült a </a:t>
            </a:r>
            <a:r>
              <a:rPr lang="hu-HU" dirty="0" err="1" smtClean="0">
                <a:latin typeface="Algerian" panose="04020705040A02060702" pitchFamily="82" charset="0"/>
              </a:rPr>
              <a:t>kie</a:t>
            </a:r>
            <a:r>
              <a:rPr lang="hu-HU" dirty="0" smtClean="0">
                <a:latin typeface="Algerian" panose="04020705040A02060702" pitchFamily="82" charset="0"/>
              </a:rPr>
              <a:t> otthona, mindenek előtt a hívek de különösen  a fiatalok áldozatkész munkájából, munkájának köszönve! Községben élő reformátusok száma abban az időben 370 körül mozgott. Aztán több mint 1200 katolikus néhány tized magyar nazarénus és körülbelül 1100 ortodox szerb akiknek 15%-át a </a:t>
            </a:r>
            <a:r>
              <a:rPr lang="hu-HU" dirty="0" err="1" smtClean="0">
                <a:latin typeface="Algerian" panose="04020705040A02060702" pitchFamily="82" charset="0"/>
              </a:rPr>
              <a:t>magyarországról</a:t>
            </a:r>
            <a:r>
              <a:rPr lang="hu-HU" dirty="0" smtClean="0">
                <a:latin typeface="Algerian" panose="04020705040A02060702" pitchFamily="82" charset="0"/>
              </a:rPr>
              <a:t> áttelepült optánsok és a </a:t>
            </a:r>
            <a:r>
              <a:rPr lang="hu-HU" dirty="0" err="1" smtClean="0">
                <a:latin typeface="Algerian" panose="04020705040A02060702" pitchFamily="82" charset="0"/>
              </a:rPr>
              <a:t>szerbiából</a:t>
            </a:r>
            <a:r>
              <a:rPr lang="hu-HU" dirty="0" smtClean="0">
                <a:latin typeface="Algerian" panose="04020705040A02060702" pitchFamily="82" charset="0"/>
              </a:rPr>
              <a:t> bevándorló tisztviselők képezték. </a:t>
            </a:r>
            <a:r>
              <a:rPr lang="hu-HU" dirty="0" err="1" smtClean="0">
                <a:latin typeface="Algerian" panose="04020705040A02060702" pitchFamily="82" charset="0"/>
              </a:rPr>
              <a:t>Ezenkívűl</a:t>
            </a:r>
            <a:r>
              <a:rPr lang="hu-HU" dirty="0" smtClean="0">
                <a:latin typeface="Algerian" panose="04020705040A02060702" pitchFamily="82" charset="0"/>
              </a:rPr>
              <a:t> volt egy kis magyar zsidó közösség saját zsinagógájával. Az összlakosság száma 2700-2800 körül mozgott a környező pusztákkal együtt.</a:t>
            </a:r>
          </a:p>
          <a:p>
            <a:endParaRPr lang="hu-HU" dirty="0">
              <a:latin typeface="Algerian" panose="04020705040A02060702" pitchFamily="82" charset="0"/>
            </a:endParaRPr>
          </a:p>
        </p:txBody>
      </p:sp>
    </p:spTree>
    <p:extLst>
      <p:ext uri="{BB962C8B-B14F-4D97-AF65-F5344CB8AC3E}">
        <p14:creationId xmlns="" xmlns:p14="http://schemas.microsoft.com/office/powerpoint/2010/main" val="20034499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5562601"/>
            <a:ext cx="12191999" cy="1104900"/>
          </a:xfrm>
        </p:spPr>
        <p:txBody>
          <a:bodyPr>
            <a:normAutofit/>
          </a:bodyPr>
          <a:lstStyle/>
          <a:p>
            <a:r>
              <a:rPr lang="hu-HU" sz="2800" dirty="0" smtClean="0">
                <a:latin typeface="Algerian" panose="04020705040A02060702" pitchFamily="82" charset="0"/>
              </a:rPr>
              <a:t>Faragó és Varga család</a:t>
            </a:r>
            <a:endParaRPr lang="hu-HU" sz="2800" dirty="0">
              <a:latin typeface="Algerian" panose="04020705040A02060702" pitchFamily="82" charset="0"/>
            </a:endParaRPr>
          </a:p>
        </p:txBody>
      </p:sp>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a:off x="3243942" y="139468"/>
            <a:ext cx="5459333" cy="5691645"/>
          </a:xfrm>
          <a:prstGeom prst="rect">
            <a:avLst/>
          </a:prstGeom>
        </p:spPr>
      </p:pic>
    </p:spTree>
    <p:extLst>
      <p:ext uri="{BB962C8B-B14F-4D97-AF65-F5344CB8AC3E}">
        <p14:creationId xmlns="" xmlns:p14="http://schemas.microsoft.com/office/powerpoint/2010/main" val="2370644813"/>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968202" y="858004"/>
            <a:ext cx="10363826" cy="5629882"/>
          </a:xfrm>
        </p:spPr>
        <p:txBody>
          <a:bodyPr/>
          <a:lstStyle/>
          <a:p>
            <a:r>
              <a:rPr lang="hu-HU" dirty="0" smtClean="0">
                <a:latin typeface="Algerian" panose="04020705040A02060702" pitchFamily="82" charset="0"/>
              </a:rPr>
              <a:t>Mint református lelkész az említett évtizedben a magyarság szellemi vezetőjévé vált. A magyar iskola megszűntetése ellen harcolt felvállalta a magyar érdekek képviseletét és védelmét a falu összmagyarságának az érdekében.</a:t>
            </a:r>
          </a:p>
          <a:p>
            <a:endParaRPr lang="hu-HU" dirty="0" smtClean="0">
              <a:latin typeface="Algerian" panose="04020705040A02060702" pitchFamily="82" charset="0"/>
            </a:endParaRPr>
          </a:p>
          <a:p>
            <a:r>
              <a:rPr lang="hu-HU" dirty="0" smtClean="0">
                <a:latin typeface="Algerian" panose="04020705040A02060702" pitchFamily="82" charset="0"/>
              </a:rPr>
              <a:t>1941-1944 között egy új korszak köszöntött be. Ha jól emlékszem húsvét napján 1941 áprilisában bevonultak a magyar honvédek. Karancs felől jöttek a fő utca egyik oldalán mi álltunk virágokkal, zászlókkal, örömmámorban! Az utca másik oldalán a szerbek vissza fogottan némán. 5 évesen belém ívódott ez a kép. Megérkeztek a katonák édesapám üdvözölte őket engem egy lovas felemelt és maga mellé ültet. Ez a jelenet a sírig </a:t>
            </a:r>
            <a:r>
              <a:rPr lang="hu-HU" dirty="0" err="1" smtClean="0">
                <a:latin typeface="Algerian" panose="04020705040A02060702" pitchFamily="82" charset="0"/>
              </a:rPr>
              <a:t>elkisér</a:t>
            </a:r>
            <a:r>
              <a:rPr lang="hu-HU" dirty="0" smtClean="0">
                <a:latin typeface="Algerian" panose="04020705040A02060702" pitchFamily="82" charset="0"/>
              </a:rPr>
              <a:t>.</a:t>
            </a:r>
          </a:p>
          <a:p>
            <a:pPr marL="0" indent="0">
              <a:buNone/>
            </a:pPr>
            <a:r>
              <a:rPr lang="hu-HU" dirty="0" smtClean="0">
                <a:latin typeface="Algerian" panose="04020705040A02060702" pitchFamily="82" charset="0"/>
              </a:rPr>
              <a:t> </a:t>
            </a:r>
            <a:endParaRPr lang="hu-HU" dirty="0">
              <a:latin typeface="Algerian" panose="04020705040A02060702" pitchFamily="82" charset="0"/>
            </a:endParaRPr>
          </a:p>
        </p:txBody>
      </p:sp>
    </p:spTree>
    <p:extLst>
      <p:ext uri="{BB962C8B-B14F-4D97-AF65-F5344CB8AC3E}">
        <p14:creationId xmlns="" xmlns:p14="http://schemas.microsoft.com/office/powerpoint/2010/main" val="38589292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902889" y="825347"/>
            <a:ext cx="10363826" cy="5655282"/>
          </a:xfrm>
        </p:spPr>
        <p:txBody>
          <a:bodyPr>
            <a:normAutofit lnSpcReduction="10000"/>
          </a:bodyPr>
          <a:lstStyle/>
          <a:p>
            <a:r>
              <a:rPr lang="hu-HU" dirty="0" smtClean="0">
                <a:latin typeface="Algerian" panose="04020705040A02060702" pitchFamily="82" charset="0"/>
              </a:rPr>
              <a:t>Az elkövetkező három és fél év alatt számos eseményt őrizz emlékezetem. Emlékszem, hogy gyakran tele volt vendéggel a házunk, a falubeli hívekkel vagy más </a:t>
            </a:r>
            <a:r>
              <a:rPr lang="hu-HU" dirty="0" err="1" smtClean="0">
                <a:latin typeface="Algerian" panose="04020705040A02060702" pitchFamily="82" charset="0"/>
              </a:rPr>
              <a:t>vallásuakkal</a:t>
            </a:r>
            <a:r>
              <a:rPr lang="hu-HU" dirty="0" smtClean="0">
                <a:latin typeface="Algerian" panose="04020705040A02060702" pitchFamily="82" charset="0"/>
              </a:rPr>
              <a:t>, a harangozó és a presbiterek mindennapos látogatók voltak. Hozzánk jöttek tanácsért ügyes bajos dolgaik problémáik megoldásának ügyében. Gyakran jöttek idegenek irodalommal foglalkozók, költők, színészek. Ilyenkor a harangozó és a presbiterek mozgósították a híveket és este vagy délután már telt ház volt a </a:t>
            </a:r>
            <a:r>
              <a:rPr lang="hu-HU" dirty="0" err="1" smtClean="0">
                <a:latin typeface="Algerian" panose="04020705040A02060702" pitchFamily="82" charset="0"/>
              </a:rPr>
              <a:t>kie-be</a:t>
            </a:r>
            <a:r>
              <a:rPr lang="hu-HU" dirty="0" smtClean="0">
                <a:latin typeface="Algerian" panose="04020705040A02060702" pitchFamily="82" charset="0"/>
              </a:rPr>
              <a:t>. És elkezdődhetett a számukra szervezett előadás. Nagyon gyakran a </a:t>
            </a:r>
            <a:r>
              <a:rPr lang="hu-HU" dirty="0" err="1" smtClean="0">
                <a:latin typeface="Algerian" panose="04020705040A02060702" pitchFamily="82" charset="0"/>
              </a:rPr>
              <a:t>kie-be</a:t>
            </a:r>
            <a:r>
              <a:rPr lang="hu-HU" dirty="0" smtClean="0">
                <a:latin typeface="Algerian" panose="04020705040A02060702" pitchFamily="82" charset="0"/>
              </a:rPr>
              <a:t> voltak a fiatalok ahol babot,lencsét,krumplit válogattunk, káposztát gyalultak savanyítani amit a hívek össze adtak. S mindezt küldték a frontra a honvédeknek.</a:t>
            </a:r>
          </a:p>
          <a:p>
            <a:r>
              <a:rPr lang="hu-HU" dirty="0" smtClean="0">
                <a:latin typeface="Algerian" panose="04020705040A02060702" pitchFamily="82" charset="0"/>
              </a:rPr>
              <a:t>A mai </a:t>
            </a:r>
            <a:r>
              <a:rPr lang="hu-HU" dirty="0" err="1" smtClean="0">
                <a:latin typeface="Algerian" panose="04020705040A02060702" pitchFamily="82" charset="0"/>
              </a:rPr>
              <a:t>bellyei</a:t>
            </a:r>
            <a:r>
              <a:rPr lang="hu-HU" dirty="0" smtClean="0">
                <a:latin typeface="Algerian" panose="04020705040A02060702" pitchFamily="82" charset="0"/>
              </a:rPr>
              <a:t> birtok akkor Albrecht </a:t>
            </a:r>
            <a:r>
              <a:rPr lang="hu-HU" dirty="0" err="1" smtClean="0">
                <a:latin typeface="Algerian" panose="04020705040A02060702" pitchFamily="82" charset="0"/>
              </a:rPr>
              <a:t>habsburg</a:t>
            </a:r>
            <a:r>
              <a:rPr lang="hu-HU" dirty="0" smtClean="0">
                <a:latin typeface="Algerian" panose="04020705040A02060702" pitchFamily="82" charset="0"/>
              </a:rPr>
              <a:t> főherceg kezében volt. A birtokot intézők irányították,az ott dolgozok pedig a pusztákon éltek. A pusztáról a református hívek vagy bejártak  a faluba vagy számukra megszervezték helyben az istentiszteleteket.</a:t>
            </a:r>
            <a:endParaRPr lang="hu-HU" dirty="0">
              <a:latin typeface="Algerian" panose="04020705040A02060702" pitchFamily="82" charset="0"/>
            </a:endParaRPr>
          </a:p>
        </p:txBody>
      </p:sp>
    </p:spTree>
    <p:extLst>
      <p:ext uri="{BB962C8B-B14F-4D97-AF65-F5344CB8AC3E}">
        <p14:creationId xmlns="" xmlns:p14="http://schemas.microsoft.com/office/powerpoint/2010/main" val="21159060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881116" y="803576"/>
            <a:ext cx="10363826" cy="5782282"/>
          </a:xfrm>
        </p:spPr>
        <p:txBody>
          <a:bodyPr/>
          <a:lstStyle/>
          <a:p>
            <a:r>
              <a:rPr lang="hu-HU" dirty="0" smtClean="0">
                <a:latin typeface="Algerian" panose="04020705040A02060702" pitchFamily="82" charset="0"/>
              </a:rPr>
              <a:t>Albert pusztán élt egy intéző, nyakas kálvinista szentesi származású akinek a felesége katolikus volt siklósról. 2 lányuk volt katolikus és amikor megszületett a fiúk nem engedte katolikusnak keresztelni hanem megkérdte édesanyámat hogy legyen a fia keresztanya miután édesapám megkeresztelte. Később híres operaénekes lett. </a:t>
            </a:r>
          </a:p>
          <a:p>
            <a:r>
              <a:rPr lang="hu-HU" dirty="0" smtClean="0">
                <a:latin typeface="Algerian" panose="04020705040A02060702" pitchFamily="82" charset="0"/>
              </a:rPr>
              <a:t>Egy alkalommal jött egy presbiter, hogy a falu szélén az út mellett elcsigázott embereket (talán munkaszolgálatosokat) késérnek a katonák. Rövid idő alatt mozgósították a híveket és élelmet vittek nekik. </a:t>
            </a:r>
          </a:p>
          <a:p>
            <a:r>
              <a:rPr lang="hu-HU" dirty="0" smtClean="0">
                <a:latin typeface="Algerian" panose="04020705040A02060702" pitchFamily="82" charset="0"/>
              </a:rPr>
              <a:t>Emlékszem arra a két napra is amikor egy budapesti hajó kirándulást szervezett édesapám az ifjúságnak. </a:t>
            </a:r>
            <a:r>
              <a:rPr lang="hu-HU" dirty="0" err="1" smtClean="0">
                <a:latin typeface="Algerian" panose="04020705040A02060702" pitchFamily="82" charset="0"/>
              </a:rPr>
              <a:t>Kiskőszegről</a:t>
            </a:r>
            <a:r>
              <a:rPr lang="hu-HU" dirty="0" smtClean="0">
                <a:latin typeface="Algerian" panose="04020705040A02060702" pitchFamily="82" charset="0"/>
              </a:rPr>
              <a:t> indultunk a hajnali órákban este pedig pesten az operett színházba mentünk ahol </a:t>
            </a:r>
            <a:r>
              <a:rPr lang="hu-HU" dirty="0" err="1" smtClean="0">
                <a:latin typeface="Algerian" panose="04020705040A02060702" pitchFamily="82" charset="0"/>
              </a:rPr>
              <a:t>szereczky</a:t>
            </a:r>
            <a:r>
              <a:rPr lang="hu-HU" dirty="0" smtClean="0">
                <a:latin typeface="Algerian" panose="04020705040A02060702" pitchFamily="82" charset="0"/>
              </a:rPr>
              <a:t> </a:t>
            </a:r>
            <a:r>
              <a:rPr lang="hu-HU" dirty="0" err="1" smtClean="0">
                <a:latin typeface="Algerian" panose="04020705040A02060702" pitchFamily="82" charset="0"/>
              </a:rPr>
              <a:t>zita</a:t>
            </a:r>
            <a:r>
              <a:rPr lang="hu-HU" dirty="0" smtClean="0">
                <a:latin typeface="Algerian" panose="04020705040A02060702" pitchFamily="82" charset="0"/>
              </a:rPr>
              <a:t> főszereplésével a </a:t>
            </a:r>
            <a:r>
              <a:rPr lang="hu-HU" dirty="0" err="1" smtClean="0">
                <a:latin typeface="Algerian" panose="04020705040A02060702" pitchFamily="82" charset="0"/>
              </a:rPr>
              <a:t>mária</a:t>
            </a:r>
            <a:r>
              <a:rPr lang="hu-HU" dirty="0" smtClean="0">
                <a:latin typeface="Algerian" panose="04020705040A02060702" pitchFamily="82" charset="0"/>
              </a:rPr>
              <a:t> főhadnagy című </a:t>
            </a:r>
            <a:r>
              <a:rPr lang="hu-HU" dirty="0" err="1" smtClean="0">
                <a:latin typeface="Algerian" panose="04020705040A02060702" pitchFamily="82" charset="0"/>
              </a:rPr>
              <a:t>operetett</a:t>
            </a:r>
            <a:r>
              <a:rPr lang="hu-HU" dirty="0" smtClean="0">
                <a:latin typeface="Algerian" panose="04020705040A02060702" pitchFamily="82" charset="0"/>
              </a:rPr>
              <a:t> néztük meg. Ezt talán 1942-ben lehetett.  </a:t>
            </a:r>
            <a:endParaRPr lang="hu-HU" dirty="0">
              <a:latin typeface="Algerian" panose="04020705040A02060702" pitchFamily="82" charset="0"/>
            </a:endParaRPr>
          </a:p>
        </p:txBody>
      </p:sp>
    </p:spTree>
    <p:extLst>
      <p:ext uri="{BB962C8B-B14F-4D97-AF65-F5344CB8AC3E}">
        <p14:creationId xmlns="" xmlns:p14="http://schemas.microsoft.com/office/powerpoint/2010/main" val="4890147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3775" y="618517"/>
            <a:ext cx="2032625" cy="4042383"/>
          </a:xfrm>
        </p:spPr>
        <p:txBody>
          <a:bodyPr/>
          <a:lstStyle/>
          <a:p>
            <a:r>
              <a:rPr lang="hu-HU" dirty="0" smtClean="0">
                <a:latin typeface="Algerian" panose="04020705040A02060702" pitchFamily="82" charset="0"/>
              </a:rPr>
              <a:t>Faragó </a:t>
            </a:r>
            <a:r>
              <a:rPr lang="hu-HU" dirty="0" err="1" smtClean="0">
                <a:latin typeface="Algerian" panose="04020705040A02060702" pitchFamily="82" charset="0"/>
              </a:rPr>
              <a:t>ferenc</a:t>
            </a:r>
            <a:endParaRPr lang="hu-HU" dirty="0">
              <a:latin typeface="Algerian" panose="04020705040A02060702" pitchFamily="82" charset="0"/>
            </a:endParaRPr>
          </a:p>
        </p:txBody>
      </p:sp>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rot="5400000">
            <a:off x="3105885" y="1351813"/>
            <a:ext cx="7204870" cy="4501244"/>
          </a:xfrm>
        </p:spPr>
      </p:pic>
    </p:spTree>
    <p:extLst>
      <p:ext uri="{BB962C8B-B14F-4D97-AF65-F5344CB8AC3E}">
        <p14:creationId xmlns="" xmlns:p14="http://schemas.microsoft.com/office/powerpoint/2010/main" val="1884135746"/>
      </p:ext>
    </p:extLst>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761373" y="326571"/>
            <a:ext cx="10908113" cy="6531429"/>
          </a:xfrm>
        </p:spPr>
        <p:txBody>
          <a:bodyPr>
            <a:normAutofit fontScale="62500" lnSpcReduction="20000"/>
          </a:bodyPr>
          <a:lstStyle/>
          <a:p>
            <a:r>
              <a:rPr lang="hu-HU" sz="3200" dirty="0" smtClean="0">
                <a:latin typeface="Algerian" panose="04020705040A02060702" pitchFamily="82" charset="0"/>
              </a:rPr>
              <a:t>Sokszor jöttek édesapámhoz lelkésztársai a környékről. A </a:t>
            </a:r>
            <a:r>
              <a:rPr lang="hu-HU" sz="3200" dirty="0" err="1" smtClean="0">
                <a:latin typeface="Algerian" panose="04020705040A02060702" pitchFamily="82" charset="0"/>
              </a:rPr>
              <a:t>simonyi</a:t>
            </a:r>
            <a:r>
              <a:rPr lang="hu-HU" sz="3200" dirty="0" smtClean="0">
                <a:latin typeface="Algerian" panose="04020705040A02060702" pitchFamily="82" charset="0"/>
              </a:rPr>
              <a:t> varga </a:t>
            </a:r>
            <a:r>
              <a:rPr lang="hu-HU" sz="3200" dirty="0" err="1" smtClean="0">
                <a:latin typeface="Algerian" panose="04020705040A02060702" pitchFamily="82" charset="0"/>
              </a:rPr>
              <a:t>narancsik</a:t>
            </a:r>
            <a:r>
              <a:rPr lang="hu-HU" sz="3200" dirty="0" smtClean="0">
                <a:latin typeface="Algerian" panose="04020705040A02060702" pitchFamily="82" charset="0"/>
              </a:rPr>
              <a:t> papgyerekekkel gyakran voltunk együtt.</a:t>
            </a:r>
          </a:p>
          <a:p>
            <a:r>
              <a:rPr lang="hu-HU" sz="3200" dirty="0" smtClean="0">
                <a:latin typeface="Algerian" panose="04020705040A02060702" pitchFamily="82" charset="0"/>
              </a:rPr>
              <a:t>1943 környékén édesapámra bízták a leventékkel való foglalkozást mivel hogy amúgy is az ifjúsággal foglalkozott. Matematikát tanított az 1941-ben létesült a siklósi polgári iskola kihelyezett tagozatán. Igény volt egy polgári iskola alapítására mivel a magyar középosztály </a:t>
            </a:r>
            <a:r>
              <a:rPr lang="hu-HU" sz="3200" dirty="0" err="1" smtClean="0">
                <a:latin typeface="Algerian" panose="04020705040A02060702" pitchFamily="82" charset="0"/>
              </a:rPr>
              <a:t>trianon</a:t>
            </a:r>
            <a:r>
              <a:rPr lang="hu-HU" sz="3200" dirty="0" smtClean="0">
                <a:latin typeface="Algerian" panose="04020705040A02060702" pitchFamily="82" charset="0"/>
              </a:rPr>
              <a:t> után nem fejlődhetett. Bentlakásos internátus is létesült ahol a környékbeli tanulók laktak. Ez az iskola a háború végéig működött.</a:t>
            </a:r>
          </a:p>
          <a:p>
            <a:r>
              <a:rPr lang="hu-HU" sz="3200" dirty="0" smtClean="0">
                <a:latin typeface="Algerian" panose="04020705040A02060702" pitchFamily="82" charset="0"/>
              </a:rPr>
              <a:t>A magyar katonaság bejövetele után különösen  a szerbek igen gyakran jöttek segítségért,tanácsért édesapámhoz és </a:t>
            </a:r>
            <a:r>
              <a:rPr lang="hu-HU" sz="3200" dirty="0" err="1" smtClean="0">
                <a:latin typeface="Algerian" panose="04020705040A02060702" pitchFamily="82" charset="0"/>
              </a:rPr>
              <a:t>jakab</a:t>
            </a:r>
            <a:r>
              <a:rPr lang="hu-HU" sz="3200" dirty="0" smtClean="0">
                <a:latin typeface="Algerian" panose="04020705040A02060702" pitchFamily="82" charset="0"/>
              </a:rPr>
              <a:t> </a:t>
            </a:r>
            <a:r>
              <a:rPr lang="hu-HU" sz="3200" dirty="0" err="1" smtClean="0">
                <a:latin typeface="Algerian" panose="04020705040A02060702" pitchFamily="82" charset="0"/>
              </a:rPr>
              <a:t>gézához</a:t>
            </a:r>
            <a:r>
              <a:rPr lang="hu-HU" sz="3200" dirty="0" smtClean="0">
                <a:latin typeface="Algerian" panose="04020705040A02060702" pitchFamily="82" charset="0"/>
              </a:rPr>
              <a:t> aki gyógyszerész volt és egy időben községi bíró. Megtörtént az, hogy egy szerbiai származású idenősült </a:t>
            </a:r>
            <a:r>
              <a:rPr lang="hu-HU" sz="3200" dirty="0" err="1" smtClean="0">
                <a:latin typeface="Algerian" panose="04020705040A02060702" pitchFamily="82" charset="0"/>
              </a:rPr>
              <a:t>súlydovics</a:t>
            </a:r>
            <a:r>
              <a:rPr lang="hu-HU" sz="3200" dirty="0" smtClean="0">
                <a:latin typeface="Algerian" panose="04020705040A02060702" pitchFamily="82" charset="0"/>
              </a:rPr>
              <a:t> nevű szerb, csetnik egyenruhában ment végig az utcán. Letartoztatták. Jakab </a:t>
            </a:r>
            <a:r>
              <a:rPr lang="hu-HU" sz="3200" dirty="0" err="1" smtClean="0">
                <a:latin typeface="Algerian" panose="04020705040A02060702" pitchFamily="82" charset="0"/>
              </a:rPr>
              <a:t>géza</a:t>
            </a:r>
            <a:r>
              <a:rPr lang="hu-HU" sz="3200" dirty="0" smtClean="0">
                <a:latin typeface="Algerian" panose="04020705040A02060702" pitchFamily="82" charset="0"/>
              </a:rPr>
              <a:t> és édesapám utána mentek garantáltak érte és kihozták  a börtönből. Néhány szerb asszony és gyermek érdekében is eljártak, segítettek nekik. Miután ez megtörtént a falusi hatóságok és a nemzeti tanács szerbbérenceknek nevezték őket. Ennek az lett a következménye hogy mindketten kiléptek  a nemzeti tanácsból. A géppel írott kilépési nyilatkozat a kilencven egyes eseményekig megvolt.    </a:t>
            </a:r>
          </a:p>
          <a:p>
            <a:pPr marL="0" indent="0">
              <a:buNone/>
            </a:pPr>
            <a:r>
              <a:rPr lang="hu-HU" dirty="0">
                <a:latin typeface="Algerian" panose="04020705040A02060702" pitchFamily="82" charset="0"/>
              </a:rPr>
              <a:t> </a:t>
            </a:r>
            <a:r>
              <a:rPr lang="hu-HU" dirty="0" smtClean="0">
                <a:latin typeface="Algerian" panose="04020705040A02060702" pitchFamily="82" charset="0"/>
              </a:rPr>
              <a:t> </a:t>
            </a:r>
            <a:endParaRPr lang="hu-HU" dirty="0">
              <a:latin typeface="Algerian" panose="04020705040A02060702" pitchFamily="82" charset="0"/>
            </a:endParaRPr>
          </a:p>
        </p:txBody>
      </p:sp>
    </p:spTree>
    <p:extLst>
      <p:ext uri="{BB962C8B-B14F-4D97-AF65-F5344CB8AC3E}">
        <p14:creationId xmlns="" xmlns:p14="http://schemas.microsoft.com/office/powerpoint/2010/main" val="1180308060"/>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881117" y="727375"/>
            <a:ext cx="10363826" cy="5794982"/>
          </a:xfrm>
        </p:spPr>
        <p:txBody>
          <a:bodyPr/>
          <a:lstStyle/>
          <a:p>
            <a:r>
              <a:rPr lang="hu-HU" dirty="0" smtClean="0">
                <a:latin typeface="Algerian" panose="04020705040A02060702" pitchFamily="82" charset="0"/>
              </a:rPr>
              <a:t>Matuska </a:t>
            </a:r>
            <a:r>
              <a:rPr lang="hu-HU" dirty="0" err="1" smtClean="0">
                <a:latin typeface="Algerian" panose="04020705040A02060702" pitchFamily="82" charset="0"/>
              </a:rPr>
              <a:t>márton</a:t>
            </a:r>
            <a:r>
              <a:rPr lang="hu-HU" dirty="0" smtClean="0">
                <a:latin typeface="Algerian" panose="04020705040A02060702" pitchFamily="82" charset="0"/>
              </a:rPr>
              <a:t> könyvében megtalálható ez a szöveg: „ tekintettel arra hogy a </a:t>
            </a:r>
            <a:r>
              <a:rPr lang="hu-HU" dirty="0" err="1" smtClean="0">
                <a:latin typeface="Algerian" panose="04020705040A02060702" pitchFamily="82" charset="0"/>
              </a:rPr>
              <a:t>hercegszőlősi</a:t>
            </a:r>
            <a:r>
              <a:rPr lang="hu-HU" dirty="0" smtClean="0">
                <a:latin typeface="Algerian" panose="04020705040A02060702" pitchFamily="82" charset="0"/>
              </a:rPr>
              <a:t> nemzeti tanács egyik tagja, azért mert egynéhány szerb asszony és gyermek védelmében nem itt tartózkodást, hanem egy két hét idő haladékot kértünk a katonai hatóságoknál jó magyarságunkat kétségbe vonta. Abban a gondolatban hogy magyarságunkat nem az itt lévő kakastollasok biztonsága mellett hangoztattuk ellenben nehéz időkben is bizonyságot tettünk róla magunkra hagyva támadások tűzében is mindig magyaroknak éreztük magunkat és szolgáltuk magyar kultúránkat. Mivel magyarságunkat kétségbe vonták a magyar nemzeti tanácsból mint érdemtelenek a mai napon kilépünk tisztségünkről lemondunk.”</a:t>
            </a:r>
          </a:p>
          <a:p>
            <a:r>
              <a:rPr lang="hu-HU" dirty="0" smtClean="0">
                <a:latin typeface="Algerian" panose="04020705040A02060702" pitchFamily="82" charset="0"/>
              </a:rPr>
              <a:t>Albrecht királyi főherceg is fogadta őket és megígérte közbenjárását az asszonyok és gyerekek ügyében. Emberséges és keresztényi magtartásukért elismerését fejezte ki. (1941. április 17.)  </a:t>
            </a:r>
            <a:endParaRPr lang="hu-HU" dirty="0">
              <a:latin typeface="Algerian" panose="04020705040A02060702" pitchFamily="82" charset="0"/>
            </a:endParaRPr>
          </a:p>
        </p:txBody>
      </p:sp>
    </p:spTree>
    <p:extLst>
      <p:ext uri="{BB962C8B-B14F-4D97-AF65-F5344CB8AC3E}">
        <p14:creationId xmlns="" xmlns:p14="http://schemas.microsoft.com/office/powerpoint/2010/main" val="3793816180"/>
      </p:ext>
    </p:extLst>
  </p:cSld>
  <p:clrMapOvr>
    <a:masterClrMapping/>
  </p:clrMapOvr>
  <p:transition spd="slow">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957317" y="762000"/>
            <a:ext cx="10363826" cy="5214257"/>
          </a:xfrm>
        </p:spPr>
        <p:txBody>
          <a:bodyPr/>
          <a:lstStyle/>
          <a:p>
            <a:r>
              <a:rPr lang="hu-HU" dirty="0" smtClean="0">
                <a:latin typeface="Algerian" panose="04020705040A02060702" pitchFamily="82" charset="0"/>
              </a:rPr>
              <a:t>Az üldözött más nemzetiségűek segítségnyújtását nem hagyta abba amiről tanúskodik egy másik okmány is. ( </a:t>
            </a:r>
            <a:r>
              <a:rPr lang="hu-HU" dirty="0" err="1" smtClean="0">
                <a:latin typeface="Algerian" panose="04020705040A02060702" pitchFamily="82" charset="0"/>
              </a:rPr>
              <a:t>matuska</a:t>
            </a:r>
            <a:r>
              <a:rPr lang="hu-HU" dirty="0" smtClean="0">
                <a:latin typeface="Algerian" panose="04020705040A02060702" pitchFamily="82" charset="0"/>
              </a:rPr>
              <a:t> m. :megtorlás napjai) „</a:t>
            </a:r>
            <a:r>
              <a:rPr lang="hu-HU" dirty="0" err="1" smtClean="0">
                <a:latin typeface="Algerian" panose="04020705040A02060702" pitchFamily="82" charset="0"/>
              </a:rPr>
              <a:t>Hercegszőlősi</a:t>
            </a:r>
            <a:r>
              <a:rPr lang="hu-HU" dirty="0" smtClean="0">
                <a:latin typeface="Algerian" panose="04020705040A02060702" pitchFamily="82" charset="0"/>
              </a:rPr>
              <a:t> közjegyzőség. Tárgy:  </a:t>
            </a:r>
            <a:r>
              <a:rPr lang="hu-HU" dirty="0" err="1" smtClean="0">
                <a:latin typeface="Algerian" panose="04020705040A02060702" pitchFamily="82" charset="0"/>
              </a:rPr>
              <a:t>lozanov</a:t>
            </a:r>
            <a:r>
              <a:rPr lang="hu-HU" dirty="0" smtClean="0">
                <a:latin typeface="Algerian" panose="04020705040A02060702" pitchFamily="82" charset="0"/>
              </a:rPr>
              <a:t>  </a:t>
            </a:r>
            <a:r>
              <a:rPr lang="hu-HU" dirty="0" err="1" smtClean="0">
                <a:latin typeface="Algerian" panose="04020705040A02060702" pitchFamily="82" charset="0"/>
              </a:rPr>
              <a:t>istván</a:t>
            </a:r>
            <a:r>
              <a:rPr lang="hu-HU" dirty="0" smtClean="0">
                <a:latin typeface="Algerian" panose="04020705040A02060702" pitchFamily="82" charset="0"/>
              </a:rPr>
              <a:t> és társai. Nagytiszteletű faragó  </a:t>
            </a:r>
            <a:r>
              <a:rPr lang="hu-HU" dirty="0" err="1" smtClean="0">
                <a:latin typeface="Algerian" panose="04020705040A02060702" pitchFamily="82" charset="0"/>
              </a:rPr>
              <a:t>ferenc</a:t>
            </a:r>
            <a:r>
              <a:rPr lang="hu-HU" dirty="0" smtClean="0">
                <a:latin typeface="Algerian" panose="04020705040A02060702" pitchFamily="82" charset="0"/>
              </a:rPr>
              <a:t> lelkész úr kérelme.  Benyújtott kérelmére tisztelettel értesítem hogy egyes szerb anyanyelvű lakosok ellen fennálló </a:t>
            </a:r>
            <a:r>
              <a:rPr lang="hu-HU" dirty="0" err="1" smtClean="0">
                <a:latin typeface="Algerian" panose="04020705040A02060702" pitchFamily="82" charset="0"/>
              </a:rPr>
              <a:t>rendőrfelűgyeletet</a:t>
            </a:r>
            <a:r>
              <a:rPr lang="hu-HU" dirty="0" smtClean="0">
                <a:latin typeface="Algerian" panose="04020705040A02060702" pitchFamily="82" charset="0"/>
              </a:rPr>
              <a:t> a lehetőségekhez képest enyhítettük. További enyhítések folyamatban vannak. Igyekezni fogok e tekintetben a lehető legmesszebb menő enyhítéseket tenni, kérem azonban figyelmeztetni a kérelmezőket ők maguk segítség elő hogy minden jelentkezés alól mentesíthetők legyenek. </a:t>
            </a:r>
            <a:r>
              <a:rPr lang="hu-HU" dirty="0" err="1" smtClean="0">
                <a:latin typeface="Algerian" panose="04020705040A02060702" pitchFamily="82" charset="0"/>
              </a:rPr>
              <a:t>Amenyiben</a:t>
            </a:r>
            <a:r>
              <a:rPr lang="hu-HU" dirty="0" smtClean="0">
                <a:latin typeface="Algerian" panose="04020705040A02060702" pitchFamily="82" charset="0"/>
              </a:rPr>
              <a:t> e tekintetben bármely kifogás állna fent nagyon kérem arról engem értesíteni hogy a további lépéseket megtehessem. Hercegszőlős 1942 január 9. maradok tisztelettel kiváló </a:t>
            </a:r>
            <a:r>
              <a:rPr lang="hu-HU" dirty="0" err="1" smtClean="0">
                <a:latin typeface="Algerian" panose="04020705040A02060702" pitchFamily="82" charset="0"/>
              </a:rPr>
              <a:t>tísztelettel</a:t>
            </a:r>
            <a:r>
              <a:rPr lang="hu-HU" dirty="0" smtClean="0">
                <a:latin typeface="Algerian" panose="04020705040A02060702" pitchFamily="82" charset="0"/>
              </a:rPr>
              <a:t> közjegyző”</a:t>
            </a:r>
            <a:endParaRPr lang="hu-HU" dirty="0">
              <a:latin typeface="Algerian" panose="04020705040A02060702" pitchFamily="82" charset="0"/>
            </a:endParaRPr>
          </a:p>
        </p:txBody>
      </p:sp>
    </p:spTree>
    <p:extLst>
      <p:ext uri="{BB962C8B-B14F-4D97-AF65-F5344CB8AC3E}">
        <p14:creationId xmlns="" xmlns:p14="http://schemas.microsoft.com/office/powerpoint/2010/main" val="240954260"/>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870231" y="868889"/>
            <a:ext cx="10363826" cy="5629882"/>
          </a:xfrm>
        </p:spPr>
        <p:txBody>
          <a:bodyPr/>
          <a:lstStyle/>
          <a:p>
            <a:r>
              <a:rPr lang="hu-HU" dirty="0" smtClean="0">
                <a:latin typeface="Algerian" panose="04020705040A02060702" pitchFamily="82" charset="0"/>
              </a:rPr>
              <a:t>Mind már említettem a faluban létezett egy zsidó közösség is számuk 50-60 lehetett. Köztük volt a </a:t>
            </a:r>
            <a:r>
              <a:rPr lang="hu-HU" dirty="0" err="1" smtClean="0">
                <a:latin typeface="Algerian" panose="04020705040A02060702" pitchFamily="82" charset="0"/>
              </a:rPr>
              <a:t>fuksz</a:t>
            </a:r>
            <a:r>
              <a:rPr lang="hu-HU" dirty="0" smtClean="0">
                <a:latin typeface="Algerian" panose="04020705040A02060702" pitchFamily="82" charset="0"/>
              </a:rPr>
              <a:t> család is. Egyik fiúk </a:t>
            </a:r>
            <a:r>
              <a:rPr lang="hu-HU" dirty="0" err="1" smtClean="0">
                <a:latin typeface="Algerian" panose="04020705040A02060702" pitchFamily="82" charset="0"/>
              </a:rPr>
              <a:t>györgy</a:t>
            </a:r>
            <a:r>
              <a:rPr lang="hu-HU" dirty="0" smtClean="0">
                <a:latin typeface="Algerian" panose="04020705040A02060702" pitchFamily="82" charset="0"/>
              </a:rPr>
              <a:t> iskolatársa volt édesapámnak. Amikor meg kezdődött a zsidó üldözés </a:t>
            </a:r>
            <a:r>
              <a:rPr lang="hu-HU" dirty="0" err="1" smtClean="0">
                <a:latin typeface="Algerian" panose="04020705040A02060702" pitchFamily="82" charset="0"/>
              </a:rPr>
              <a:t>gyuri</a:t>
            </a:r>
            <a:r>
              <a:rPr lang="hu-HU" dirty="0" smtClean="0">
                <a:latin typeface="Algerian" panose="04020705040A02060702" pitchFamily="82" charset="0"/>
              </a:rPr>
              <a:t> bácsit aki orvos volt édesapám megkeresztelte sőt a presbitérium egyhangúlag sorai közé választotta. Sajnos ennek ellenére elvitték munkaszolgálatra és nagyváradra került. Édesapám </a:t>
            </a:r>
            <a:r>
              <a:rPr lang="hu-HU" dirty="0">
                <a:latin typeface="Algerian" panose="04020705040A02060702" pitchFamily="82" charset="0"/>
              </a:rPr>
              <a:t>u</a:t>
            </a:r>
            <a:r>
              <a:rPr lang="hu-HU" dirty="0" smtClean="0">
                <a:latin typeface="Algerian" panose="04020705040A02060702" pitchFamily="82" charset="0"/>
              </a:rPr>
              <a:t>tána ment csomagot vitt neki de a következő látogatásakor már nem találta életben. </a:t>
            </a:r>
          </a:p>
          <a:p>
            <a:r>
              <a:rPr lang="hu-HU" dirty="0" smtClean="0">
                <a:latin typeface="Algerian" panose="04020705040A02060702" pitchFamily="82" charset="0"/>
              </a:rPr>
              <a:t>Nagy esemény volt a faluban ravasz </a:t>
            </a:r>
            <a:r>
              <a:rPr lang="hu-HU" dirty="0" err="1" smtClean="0">
                <a:latin typeface="Algerian" panose="04020705040A02060702" pitchFamily="82" charset="0"/>
              </a:rPr>
              <a:t>lászló</a:t>
            </a:r>
            <a:r>
              <a:rPr lang="hu-HU" dirty="0" smtClean="0">
                <a:latin typeface="Algerian" panose="04020705040A02060702" pitchFamily="82" charset="0"/>
              </a:rPr>
              <a:t> püspök látogatása összejöttek  a környékbeli lelkészek és a hívek megtömték  a templomot.</a:t>
            </a:r>
          </a:p>
          <a:p>
            <a:r>
              <a:rPr lang="hu-HU" dirty="0" smtClean="0">
                <a:latin typeface="Algerian" panose="04020705040A02060702" pitchFamily="82" charset="0"/>
              </a:rPr>
              <a:t>A szomszéd faluban </a:t>
            </a:r>
            <a:r>
              <a:rPr lang="hu-HU" dirty="0" err="1" smtClean="0">
                <a:latin typeface="Algerian" panose="04020705040A02060702" pitchFamily="82" charset="0"/>
              </a:rPr>
              <a:t>karancson</a:t>
            </a:r>
            <a:r>
              <a:rPr lang="hu-HU" dirty="0" smtClean="0">
                <a:latin typeface="Algerian" panose="04020705040A02060702" pitchFamily="82" charset="0"/>
              </a:rPr>
              <a:t>  a nép elmondása szerint egy </a:t>
            </a:r>
            <a:r>
              <a:rPr lang="hu-HU" dirty="0" err="1" smtClean="0">
                <a:latin typeface="Algerian" panose="04020705040A02060702" pitchFamily="82" charset="0"/>
              </a:rPr>
              <a:t>súskovác</a:t>
            </a:r>
            <a:r>
              <a:rPr lang="hu-HU" dirty="0" smtClean="0">
                <a:latin typeface="Algerian" panose="04020705040A02060702" pitchFamily="82" charset="0"/>
              </a:rPr>
              <a:t> nevezetű ember meggyilkolt átvágta a torkát egy idősebb magyar asszonynak ezt nem tudták </a:t>
            </a:r>
            <a:r>
              <a:rPr lang="hu-HU" dirty="0" err="1" smtClean="0">
                <a:latin typeface="Algerian" panose="04020705040A02060702" pitchFamily="82" charset="0"/>
              </a:rPr>
              <a:t>rábízonyítani</a:t>
            </a:r>
            <a:r>
              <a:rPr lang="hu-HU" dirty="0" smtClean="0">
                <a:latin typeface="Algerian" panose="04020705040A02060702" pitchFamily="82" charset="0"/>
              </a:rPr>
              <a:t>.   </a:t>
            </a:r>
            <a:endParaRPr lang="hu-HU" dirty="0">
              <a:latin typeface="Algerian" panose="04020705040A02060702" pitchFamily="82" charset="0"/>
            </a:endParaRPr>
          </a:p>
        </p:txBody>
      </p:sp>
    </p:spTree>
    <p:extLst>
      <p:ext uri="{BB962C8B-B14F-4D97-AF65-F5344CB8AC3E}">
        <p14:creationId xmlns="" xmlns:p14="http://schemas.microsoft.com/office/powerpoint/2010/main" val="1915525806"/>
      </p:ext>
    </p:extLst>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74075" y="6172200"/>
            <a:ext cx="10364451" cy="517071"/>
          </a:xfrm>
        </p:spPr>
        <p:txBody>
          <a:bodyPr>
            <a:normAutofit fontScale="90000"/>
          </a:bodyPr>
          <a:lstStyle/>
          <a:p>
            <a:r>
              <a:rPr lang="hu-HU" dirty="0" smtClean="0">
                <a:latin typeface="Algerian" panose="04020705040A02060702" pitchFamily="82" charset="0"/>
              </a:rPr>
              <a:t>Ravasz </a:t>
            </a:r>
            <a:r>
              <a:rPr lang="hu-HU" dirty="0" err="1" smtClean="0">
                <a:latin typeface="Algerian" panose="04020705040A02060702" pitchFamily="82" charset="0"/>
              </a:rPr>
              <a:t>lászló</a:t>
            </a:r>
            <a:r>
              <a:rPr lang="hu-HU" dirty="0" smtClean="0">
                <a:latin typeface="Algerian" panose="04020705040A02060702" pitchFamily="82" charset="0"/>
              </a:rPr>
              <a:t> püspök </a:t>
            </a:r>
            <a:r>
              <a:rPr lang="hu-HU" dirty="0" err="1" smtClean="0">
                <a:latin typeface="Algerian" panose="04020705040A02060702" pitchFamily="82" charset="0"/>
              </a:rPr>
              <a:t>hercegszőlősőn</a:t>
            </a:r>
            <a:endParaRPr lang="hu-HU" dirty="0">
              <a:latin typeface="Algerian" panose="04020705040A02060702" pitchFamily="82" charset="0"/>
            </a:endParaRPr>
          </a:p>
        </p:txBody>
      </p:sp>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rot="5400000">
            <a:off x="3266454" y="888929"/>
            <a:ext cx="5844149" cy="4386940"/>
          </a:xfrm>
          <a:prstGeom prst="rect">
            <a:avLst/>
          </a:prstGeom>
        </p:spPr>
      </p:pic>
    </p:spTree>
    <p:extLst>
      <p:ext uri="{BB962C8B-B14F-4D97-AF65-F5344CB8AC3E}">
        <p14:creationId xmlns="" xmlns:p14="http://schemas.microsoft.com/office/powerpoint/2010/main" val="2836245500"/>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1033516" y="618518"/>
            <a:ext cx="10363826" cy="5871182"/>
          </a:xfrm>
        </p:spPr>
        <p:txBody>
          <a:bodyPr/>
          <a:lstStyle/>
          <a:p>
            <a:r>
              <a:rPr lang="hu-HU" dirty="0" smtClean="0">
                <a:latin typeface="Algerian" panose="04020705040A02060702" pitchFamily="82" charset="0"/>
              </a:rPr>
              <a:t>Elvitték szegedre a csillag börtönbe eljött hozzánk  a lánya hogy édesapám járjon közben  a szabadulásáért az az hogy feleljen érte. Azonban ezúttal nem tudott garanciát adni a hadóságoknál egy ilyen hírben álló ember ügyében.</a:t>
            </a:r>
          </a:p>
          <a:p>
            <a:r>
              <a:rPr lang="hu-HU" dirty="0" smtClean="0">
                <a:latin typeface="Algerian" panose="04020705040A02060702" pitchFamily="82" charset="0"/>
              </a:rPr>
              <a:t>A fentebb említett </a:t>
            </a:r>
            <a:r>
              <a:rPr lang="hu-HU" dirty="0" err="1" smtClean="0">
                <a:latin typeface="Algerian" panose="04020705040A02060702" pitchFamily="82" charset="0"/>
              </a:rPr>
              <a:t>stevan</a:t>
            </a:r>
            <a:r>
              <a:rPr lang="hu-HU" dirty="0" smtClean="0">
                <a:latin typeface="Algerian" panose="04020705040A02060702" pitchFamily="82" charset="0"/>
              </a:rPr>
              <a:t> </a:t>
            </a:r>
            <a:r>
              <a:rPr lang="hu-HU" dirty="0" err="1" smtClean="0">
                <a:latin typeface="Algerian" panose="04020705040A02060702" pitchFamily="82" charset="0"/>
              </a:rPr>
              <a:t>rozanov</a:t>
            </a:r>
            <a:r>
              <a:rPr lang="hu-HU" dirty="0" smtClean="0">
                <a:latin typeface="Algerian" panose="04020705040A02060702" pitchFamily="82" charset="0"/>
              </a:rPr>
              <a:t> a partizánok bejövetele után az első napoktól kezdve vezető szerepet játszott (1944 november vége) Ő volt a járási népfelszabadító bizottság elnöke. A partizánok ( hetedik vajdasági brigád) november utolsó napjaiban jöttek be a faluba. Előtte való nap családunk átment </a:t>
            </a:r>
            <a:r>
              <a:rPr lang="hu-HU" dirty="0" err="1" smtClean="0">
                <a:latin typeface="Algerian" panose="04020705040A02060702" pitchFamily="82" charset="0"/>
              </a:rPr>
              <a:t>karancsra</a:t>
            </a:r>
            <a:r>
              <a:rPr lang="hu-HU" dirty="0" smtClean="0">
                <a:latin typeface="Algerian" panose="04020705040A02060702" pitchFamily="82" charset="0"/>
              </a:rPr>
              <a:t> anyai nagyszüleimhez hogy együtt legyen  a család. Berendezkedtünk  a pincében nem sokkal ezután dörömböltek  a pinceajtón és bolgár katonák jelentek meg. Emberségesen bántak velünk és a következő nap már mentünk vissza hercegszőlősre, ahol szörnyű látvány fogadott. Lakásunk felvolt dúlva könyveink szétszórva az udvaron  a sárban. A házunkba beköltözött a katonaság.    </a:t>
            </a:r>
            <a:endParaRPr lang="hu-HU" dirty="0">
              <a:latin typeface="Algerian" panose="04020705040A02060702" pitchFamily="82" charset="0"/>
            </a:endParaRPr>
          </a:p>
        </p:txBody>
      </p:sp>
    </p:spTree>
    <p:extLst>
      <p:ext uri="{BB962C8B-B14F-4D97-AF65-F5344CB8AC3E}">
        <p14:creationId xmlns="" xmlns:p14="http://schemas.microsoft.com/office/powerpoint/2010/main" val="2678027145"/>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870231" y="836232"/>
            <a:ext cx="10363826" cy="5756882"/>
          </a:xfrm>
        </p:spPr>
        <p:txBody>
          <a:bodyPr/>
          <a:lstStyle/>
          <a:p>
            <a:r>
              <a:rPr lang="hu-HU" dirty="0" smtClean="0">
                <a:latin typeface="Algerian" panose="04020705040A02060702" pitchFamily="82" charset="0"/>
              </a:rPr>
              <a:t>Este a partizánok jöttek bort hoztak dúhajko</a:t>
            </a:r>
            <a:r>
              <a:rPr lang="sv-SE" dirty="0" smtClean="0">
                <a:latin typeface="Algerian" panose="04020705040A02060702" pitchFamily="82" charset="0"/>
              </a:rPr>
              <a:t>D</a:t>
            </a:r>
            <a:r>
              <a:rPr lang="hu-HU" dirty="0" smtClean="0">
                <a:latin typeface="Algerian" panose="04020705040A02060702" pitchFamily="82" charset="0"/>
              </a:rPr>
              <a:t>tak ünnepelték  a felszabadulást. nem sokkal azután hogy elmentek zörögtek az ajtón, a harangozó néni nyitott ajtót. 2 személy volt az ajtóban egy civil ruhás aki igyekezett a homályban maradni, rejtegette az arcát. A másikon világos prém gallér volt fekete téli kabát. (erről </a:t>
            </a:r>
            <a:r>
              <a:rPr lang="hu-HU" dirty="0" err="1" smtClean="0">
                <a:latin typeface="Algerian" panose="04020705040A02060702" pitchFamily="82" charset="0"/>
              </a:rPr>
              <a:t>késöbb</a:t>
            </a:r>
            <a:r>
              <a:rPr lang="hu-HU" dirty="0" smtClean="0">
                <a:latin typeface="Algerian" panose="04020705040A02060702" pitchFamily="82" charset="0"/>
              </a:rPr>
              <a:t> megismerte a harangozó néni) 22:30 lehetett éjszaka és ekkor elvitték édesapámat.</a:t>
            </a:r>
          </a:p>
          <a:p>
            <a:r>
              <a:rPr lang="hu-HU" dirty="0" smtClean="0">
                <a:latin typeface="Algerian" panose="04020705040A02060702" pitchFamily="82" charset="0"/>
              </a:rPr>
              <a:t>Tudomásunk szerint a magyarokat, horvátokat egy lista alapján összeszedték  a faluban és a központban egy </a:t>
            </a:r>
            <a:r>
              <a:rPr lang="hu-HU" dirty="0" err="1" smtClean="0">
                <a:latin typeface="Algerian" panose="04020705040A02060702" pitchFamily="82" charset="0"/>
              </a:rPr>
              <a:t>komadinovics</a:t>
            </a:r>
            <a:r>
              <a:rPr lang="hu-HU" dirty="0" smtClean="0">
                <a:latin typeface="Algerian" panose="04020705040A02060702" pitchFamily="82" charset="0"/>
              </a:rPr>
              <a:t> </a:t>
            </a:r>
            <a:r>
              <a:rPr lang="hu-HU" dirty="0" err="1" smtClean="0">
                <a:latin typeface="Algerian" panose="04020705040A02060702" pitchFamily="82" charset="0"/>
              </a:rPr>
              <a:t>milka</a:t>
            </a:r>
            <a:r>
              <a:rPr lang="hu-HU" dirty="0" smtClean="0">
                <a:latin typeface="Algerian" panose="04020705040A02060702" pitchFamily="82" charset="0"/>
              </a:rPr>
              <a:t> nevű asszony házába vitték. Ott történtek a további döbbenetes események. Ott kínozták a legkegyetlenebb módon ott verték egyszerűen agyon az ártatlan embereket. Majd kidobálták félholtan  a folyósóra onnan pedig miután a ház kertje végében gödröt ástak</a:t>
            </a:r>
            <a:r>
              <a:rPr lang="sv-SE" dirty="0" smtClean="0">
                <a:latin typeface="Algerian" panose="04020705040A02060702" pitchFamily="82" charset="0"/>
              </a:rPr>
              <a:t>,</a:t>
            </a:r>
            <a:r>
              <a:rPr lang="hu-HU" dirty="0" smtClean="0">
                <a:latin typeface="Algerian" panose="04020705040A02060702" pitchFamily="82" charset="0"/>
              </a:rPr>
              <a:t> abba dobálták bele őket. Úgy tudjuk hogy a már említett </a:t>
            </a:r>
            <a:r>
              <a:rPr lang="hu-HU" dirty="0" err="1" smtClean="0">
                <a:latin typeface="Algerian" panose="04020705040A02060702" pitchFamily="82" charset="0"/>
              </a:rPr>
              <a:t>stevan</a:t>
            </a:r>
            <a:r>
              <a:rPr lang="hu-HU" dirty="0" smtClean="0">
                <a:latin typeface="Algerian" panose="04020705040A02060702" pitchFamily="82" charset="0"/>
              </a:rPr>
              <a:t> </a:t>
            </a:r>
            <a:r>
              <a:rPr lang="hu-HU" dirty="0" err="1" smtClean="0">
                <a:latin typeface="Algerian" panose="04020705040A02060702" pitchFamily="82" charset="0"/>
              </a:rPr>
              <a:t>rozanov</a:t>
            </a:r>
            <a:r>
              <a:rPr lang="hu-HU" dirty="0" smtClean="0">
                <a:latin typeface="Algerian" panose="04020705040A02060702" pitchFamily="82" charset="0"/>
              </a:rPr>
              <a:t> végig nézte az ártatlan embereken elkövetett szörnyű </a:t>
            </a:r>
            <a:r>
              <a:rPr lang="hu-HU" dirty="0" err="1" smtClean="0">
                <a:latin typeface="Algerian" panose="04020705040A02060702" pitchFamily="82" charset="0"/>
              </a:rPr>
              <a:t>büncselekményt</a:t>
            </a:r>
            <a:r>
              <a:rPr lang="hu-HU" dirty="0" smtClean="0">
                <a:latin typeface="Algerian" panose="04020705040A02060702" pitchFamily="82" charset="0"/>
              </a:rPr>
              <a:t>.   </a:t>
            </a:r>
            <a:endParaRPr lang="hu-HU" dirty="0">
              <a:latin typeface="Algerian" panose="04020705040A02060702" pitchFamily="82" charset="0"/>
            </a:endParaRPr>
          </a:p>
        </p:txBody>
      </p:sp>
    </p:spTree>
    <p:extLst>
      <p:ext uri="{BB962C8B-B14F-4D97-AF65-F5344CB8AC3E}">
        <p14:creationId xmlns="" xmlns:p14="http://schemas.microsoft.com/office/powerpoint/2010/main" val="9141244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892628" y="738258"/>
            <a:ext cx="10363826" cy="5807683"/>
          </a:xfrm>
        </p:spPr>
        <p:txBody>
          <a:bodyPr>
            <a:normAutofit fontScale="92500" lnSpcReduction="10000"/>
          </a:bodyPr>
          <a:lstStyle/>
          <a:p>
            <a:r>
              <a:rPr lang="hu-HU" dirty="0" smtClean="0">
                <a:latin typeface="Algerian" panose="04020705040A02060702" pitchFamily="82" charset="0"/>
              </a:rPr>
              <a:t>Később a ház tulajdonosa eladta a házát valószínűleg emiatt és elköltözött a faluból. Szemtanúk szerint még mozgott a föld.</a:t>
            </a:r>
          </a:p>
          <a:p>
            <a:r>
              <a:rPr lang="hu-HU" dirty="0" smtClean="0">
                <a:latin typeface="Algerian" panose="04020705040A02060702" pitchFamily="82" charset="0"/>
              </a:rPr>
              <a:t>Ott fekszenek azóta több mint 70 éve annak ellenére hogy már a kilencvenes évek elején többször is jelentettem eszéken, zágrábban a hatóságoknál</a:t>
            </a:r>
            <a:r>
              <a:rPr lang="sv-SE" dirty="0" smtClean="0">
                <a:latin typeface="Algerian" panose="04020705040A02060702" pitchFamily="82" charset="0"/>
              </a:rPr>
              <a:t>,</a:t>
            </a:r>
            <a:r>
              <a:rPr lang="hu-HU" dirty="0" smtClean="0">
                <a:latin typeface="Algerian" panose="04020705040A02060702" pitchFamily="82" charset="0"/>
              </a:rPr>
              <a:t> kérve hogy temessék el őket. utoljára 2011 október 12-én írtam a horvát parlament elnökének, a parlament magyar képviselőjének és a magyar nagykövetségnek. A válasz az volt hogy várjuk meg míg megalakul, létrehozzák a „második világháború</a:t>
            </a:r>
            <a:r>
              <a:rPr lang="sv-SE" dirty="0" smtClean="0">
                <a:latin typeface="Algerian" panose="04020705040A02060702" pitchFamily="82" charset="0"/>
              </a:rPr>
              <a:t>S</a:t>
            </a:r>
            <a:r>
              <a:rPr lang="hu-HU" dirty="0" smtClean="0">
                <a:latin typeface="Algerian" panose="04020705040A02060702" pitchFamily="82" charset="0"/>
              </a:rPr>
              <a:t> kommunista áldozatok sírhelye </a:t>
            </a:r>
            <a:r>
              <a:rPr lang="sv-SE" dirty="0" smtClean="0">
                <a:latin typeface="Algerian" panose="04020705040A02060702" pitchFamily="82" charset="0"/>
              </a:rPr>
              <a:t> </a:t>
            </a:r>
            <a:r>
              <a:rPr lang="hu-HU" dirty="0" smtClean="0">
                <a:latin typeface="Algerian" panose="04020705040A02060702" pitchFamily="82" charset="0"/>
              </a:rPr>
              <a:t>feltárásának és rendbetételének irodáját.” (ured za</a:t>
            </a:r>
            <a:r>
              <a:rPr lang="sv-SE" dirty="0" smtClean="0">
                <a:latin typeface="Algerian" panose="04020705040A02060702" pitchFamily="82" charset="0"/>
              </a:rPr>
              <a:t> </a:t>
            </a:r>
            <a:r>
              <a:rPr lang="hu-HU" dirty="0" smtClean="0">
                <a:latin typeface="Algerian" panose="04020705040A02060702" pitchFamily="82" charset="0"/>
              </a:rPr>
              <a:t>pronalazenje</a:t>
            </a:r>
            <a:r>
              <a:rPr lang="sv-SE" dirty="0" smtClean="0">
                <a:latin typeface="Algerian" panose="04020705040A02060702" pitchFamily="82" charset="0"/>
              </a:rPr>
              <a:t>,</a:t>
            </a:r>
            <a:r>
              <a:rPr lang="hu-HU" dirty="0" smtClean="0">
                <a:latin typeface="Algerian" panose="04020705040A02060702" pitchFamily="82" charset="0"/>
              </a:rPr>
              <a:t> obiljezavanje i odrzavanje grobova komunistickih zlocina nakon drugog svjetskog rata)</a:t>
            </a:r>
            <a:r>
              <a:rPr lang="sv-SE" dirty="0" smtClean="0">
                <a:latin typeface="Algerian" panose="04020705040A02060702" pitchFamily="82" charset="0"/>
              </a:rPr>
              <a:t>.</a:t>
            </a:r>
            <a:endParaRPr lang="hu-HU" dirty="0" smtClean="0">
              <a:latin typeface="Algerian" panose="04020705040A02060702" pitchFamily="82" charset="0"/>
            </a:endParaRPr>
          </a:p>
          <a:p>
            <a:r>
              <a:rPr lang="hu-HU" dirty="0" smtClean="0">
                <a:latin typeface="Algerian" panose="04020705040A02060702" pitchFamily="82" charset="0"/>
              </a:rPr>
              <a:t>Volt egy helyb</a:t>
            </a:r>
            <a:r>
              <a:rPr lang="sv-SE" dirty="0" smtClean="0">
                <a:latin typeface="Algerian" panose="04020705040A02060702" pitchFamily="82" charset="0"/>
              </a:rPr>
              <a:t>É</a:t>
            </a:r>
            <a:r>
              <a:rPr lang="hu-HU" dirty="0" smtClean="0">
                <a:latin typeface="Algerian" panose="04020705040A02060702" pitchFamily="82" charset="0"/>
              </a:rPr>
              <a:t>li csuka</a:t>
            </a:r>
            <a:r>
              <a:rPr lang="sv-SE" dirty="0" smtClean="0">
                <a:latin typeface="Algerian" panose="04020705040A02060702" pitchFamily="82" charset="0"/>
              </a:rPr>
              <a:t> NEVEZET</a:t>
            </a:r>
            <a:r>
              <a:rPr lang="sv-SE" dirty="0" smtClean="0">
                <a:latin typeface="Calibri"/>
              </a:rPr>
              <a:t>Ű</a:t>
            </a:r>
            <a:r>
              <a:rPr lang="hu-HU" dirty="0" smtClean="0">
                <a:latin typeface="Algerian" panose="04020705040A02060702" pitchFamily="82" charset="0"/>
              </a:rPr>
              <a:t> ember</a:t>
            </a:r>
            <a:r>
              <a:rPr lang="sv-SE" dirty="0" smtClean="0">
                <a:latin typeface="Algerian" panose="04020705040A02060702" pitchFamily="82" charset="0"/>
              </a:rPr>
              <a:t> </a:t>
            </a:r>
            <a:r>
              <a:rPr lang="hu-HU" dirty="0" smtClean="0">
                <a:latin typeface="Algerian" panose="04020705040A02060702" pitchFamily="82" charset="0"/>
              </a:rPr>
              <a:t>azokban  a napokban aki végignézte mi történt az emberekkel</a:t>
            </a:r>
            <a:r>
              <a:rPr lang="sv-SE" dirty="0" smtClean="0">
                <a:latin typeface="Algerian" panose="04020705040A02060702" pitchFamily="82" charset="0"/>
              </a:rPr>
              <a:t>, </a:t>
            </a:r>
            <a:r>
              <a:rPr lang="hu-HU" dirty="0" smtClean="0">
                <a:latin typeface="Algerian" panose="04020705040A02060702" pitchFamily="82" charset="0"/>
              </a:rPr>
              <a:t>Hogy</a:t>
            </a:r>
            <a:r>
              <a:rPr lang="sv-SE" dirty="0" smtClean="0">
                <a:latin typeface="Algerian" panose="04020705040A02060702" pitchFamily="82" charset="0"/>
              </a:rPr>
              <a:t>AN </a:t>
            </a:r>
            <a:r>
              <a:rPr lang="hu-HU" dirty="0" smtClean="0">
                <a:latin typeface="Algerian" panose="04020705040A02060702" pitchFamily="82" charset="0"/>
              </a:rPr>
              <a:t>verték mind agyon</a:t>
            </a:r>
            <a:r>
              <a:rPr lang="sv-SE" dirty="0" smtClean="0">
                <a:latin typeface="Algerian" panose="04020705040A02060702" pitchFamily="82" charset="0"/>
              </a:rPr>
              <a:t> </a:t>
            </a:r>
            <a:r>
              <a:rPr lang="hu-HU" dirty="0" smtClean="0">
                <a:latin typeface="Algerian" panose="04020705040A02060702" pitchFamily="82" charset="0"/>
              </a:rPr>
              <a:t>és a kert végében elásták. Csuka ezt elmondta másnap és ezért kivégezték. Állítólag 16-18 embert szedtek össze</a:t>
            </a:r>
            <a:r>
              <a:rPr lang="sv-SE" dirty="0" smtClean="0">
                <a:latin typeface="Algerian" panose="04020705040A02060702" pitchFamily="82" charset="0"/>
              </a:rPr>
              <a:t>.</a:t>
            </a:r>
            <a:r>
              <a:rPr lang="hu-HU" dirty="0" smtClean="0">
                <a:latin typeface="Algerian" panose="04020705040A02060702" pitchFamily="82" charset="0"/>
              </a:rPr>
              <a:t> néhányat elengedtek míg 12 személyt  kegyetlenűl megölt</a:t>
            </a:r>
            <a:r>
              <a:rPr lang="sv-SE" dirty="0" smtClean="0">
                <a:latin typeface="Algerian" panose="04020705040A02060702" pitchFamily="82" charset="0"/>
              </a:rPr>
              <a:t>E</a:t>
            </a:r>
            <a:r>
              <a:rPr lang="hu-HU" dirty="0" smtClean="0">
                <a:latin typeface="Algerian" panose="04020705040A02060702" pitchFamily="82" charset="0"/>
              </a:rPr>
              <a:t>k. </a:t>
            </a:r>
          </a:p>
          <a:p>
            <a:endParaRPr lang="hu-HU" dirty="0" smtClean="0">
              <a:latin typeface="Algerian" panose="04020705040A02060702" pitchFamily="82" charset="0"/>
            </a:endParaRPr>
          </a:p>
          <a:p>
            <a:endParaRPr lang="hu-HU" dirty="0">
              <a:latin typeface="Algerian" panose="04020705040A02060702" pitchFamily="82" charset="0"/>
            </a:endParaRPr>
          </a:p>
        </p:txBody>
      </p:sp>
    </p:spTree>
    <p:extLst>
      <p:ext uri="{BB962C8B-B14F-4D97-AF65-F5344CB8AC3E}">
        <p14:creationId xmlns="" xmlns:p14="http://schemas.microsoft.com/office/powerpoint/2010/main" val="11432739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837574" y="760032"/>
            <a:ext cx="10363826" cy="5820382"/>
          </a:xfrm>
        </p:spPr>
        <p:txBody>
          <a:bodyPr/>
          <a:lstStyle/>
          <a:p>
            <a:r>
              <a:rPr lang="hu-HU" dirty="0" smtClean="0">
                <a:latin typeface="Algerian" panose="04020705040A02060702" pitchFamily="82" charset="0"/>
              </a:rPr>
              <a:t>miután 1995-ben megtudtam hogy egy házaspár akiket elengedtek még élnek splitben</a:t>
            </a:r>
            <a:r>
              <a:rPr lang="sv-SE" dirty="0" smtClean="0">
                <a:latin typeface="Algerian" panose="04020705040A02060702" pitchFamily="82" charset="0"/>
              </a:rPr>
              <a:t>,</a:t>
            </a:r>
            <a:r>
              <a:rPr lang="hu-HU" dirty="0" smtClean="0">
                <a:latin typeface="Algerian" panose="04020705040A02060702" pitchFamily="82" charset="0"/>
              </a:rPr>
              <a:t> lehetőségem volt és elmentem hozzájuk hogy meséljék el hogy mit történt azon az éjszakán. bogdányi árpád</a:t>
            </a:r>
            <a:r>
              <a:rPr lang="sv-SE" dirty="0" smtClean="0">
                <a:latin typeface="Algerian" panose="04020705040A02060702" pitchFamily="82" charset="0"/>
              </a:rPr>
              <a:t>, </a:t>
            </a:r>
            <a:r>
              <a:rPr lang="hu-HU" dirty="0" smtClean="0">
                <a:latin typeface="Algerian" panose="04020705040A02060702" pitchFamily="82" charset="0"/>
              </a:rPr>
              <a:t>A spliti magyar klub </a:t>
            </a:r>
            <a:r>
              <a:rPr lang="sv-SE" dirty="0" smtClean="0">
                <a:latin typeface="Algerian" panose="04020705040A02060702" pitchFamily="82" charset="0"/>
              </a:rPr>
              <a:t>AKKORI </a:t>
            </a:r>
            <a:r>
              <a:rPr lang="hu-HU" dirty="0" smtClean="0">
                <a:latin typeface="Algerian" panose="04020705040A02060702" pitchFamily="82" charset="0"/>
              </a:rPr>
              <a:t>elnökével</a:t>
            </a:r>
            <a:r>
              <a:rPr lang="sv-SE" dirty="0" smtClean="0">
                <a:latin typeface="Algerian" panose="04020705040A02060702" pitchFamily="82" charset="0"/>
              </a:rPr>
              <a:t> </a:t>
            </a:r>
            <a:r>
              <a:rPr lang="hu-HU" dirty="0" smtClean="0">
                <a:latin typeface="Algerian" panose="04020705040A02060702" pitchFamily="82" charset="0"/>
              </a:rPr>
              <a:t>el is mentünk és hangszal</a:t>
            </a:r>
            <a:r>
              <a:rPr lang="sv-SE" dirty="0" smtClean="0">
                <a:latin typeface="Algerian" panose="04020705040A02060702" pitchFamily="82" charset="0"/>
              </a:rPr>
              <a:t>L</a:t>
            </a:r>
            <a:r>
              <a:rPr lang="hu-HU" dirty="0" smtClean="0">
                <a:latin typeface="Algerian" panose="04020705040A02060702" pitchFamily="82" charset="0"/>
              </a:rPr>
              <a:t>agra vettük az elmondottakat</a:t>
            </a:r>
            <a:r>
              <a:rPr lang="sv-SE" dirty="0" smtClean="0">
                <a:latin typeface="Algerian" panose="04020705040A02060702" pitchFamily="82" charset="0"/>
              </a:rPr>
              <a:t>.</a:t>
            </a:r>
            <a:r>
              <a:rPr lang="hu-HU" dirty="0" smtClean="0">
                <a:latin typeface="Algerian" panose="04020705040A02060702" pitchFamily="82" charset="0"/>
              </a:rPr>
              <a:t> döbbenetes pillanatokat éltek meg </a:t>
            </a:r>
            <a:r>
              <a:rPr lang="sv-SE" dirty="0" smtClean="0">
                <a:latin typeface="Algerian" panose="04020705040A02060702" pitchFamily="82" charset="0"/>
              </a:rPr>
              <a:t>MONDTÁK, </a:t>
            </a:r>
            <a:r>
              <a:rPr lang="hu-HU" dirty="0" smtClean="0">
                <a:latin typeface="Algerian" panose="04020705040A02060702" pitchFamily="82" charset="0"/>
              </a:rPr>
              <a:t>látták </a:t>
            </a:r>
            <a:r>
              <a:rPr lang="sv-SE" dirty="0" smtClean="0">
                <a:latin typeface="Algerian" panose="04020705040A02060702" pitchFamily="82" charset="0"/>
              </a:rPr>
              <a:t>a PUCÉRRA </a:t>
            </a:r>
            <a:r>
              <a:rPr lang="hu-HU" dirty="0" smtClean="0">
                <a:latin typeface="Algerian" panose="04020705040A02060702" pitchFamily="82" charset="0"/>
              </a:rPr>
              <a:t>vetkőz</a:t>
            </a:r>
            <a:r>
              <a:rPr lang="sv-SE" dirty="0" smtClean="0">
                <a:latin typeface="Algerian" panose="04020705040A02060702" pitchFamily="82" charset="0"/>
              </a:rPr>
              <a:t>TETETT, </a:t>
            </a:r>
            <a:r>
              <a:rPr lang="hu-HU" dirty="0" smtClean="0">
                <a:latin typeface="Algerian" panose="04020705040A02060702" pitchFamily="82" charset="0"/>
              </a:rPr>
              <a:t>félig még élőket ahogyan kidobálták a folyósóra</a:t>
            </a:r>
            <a:r>
              <a:rPr lang="sv-SE" dirty="0" smtClean="0">
                <a:latin typeface="Algerian" panose="04020705040A02060702" pitchFamily="82" charset="0"/>
              </a:rPr>
              <a:t>.</a:t>
            </a:r>
            <a:r>
              <a:rPr lang="hu-HU" dirty="0" smtClean="0">
                <a:latin typeface="Algerian" panose="04020705040A02060702" pitchFamily="82" charset="0"/>
              </a:rPr>
              <a:t> az őr kérdezte tőlük hogy mit vétettek azt válaszolták hogy semmit</a:t>
            </a:r>
            <a:r>
              <a:rPr lang="sv-SE" dirty="0" smtClean="0">
                <a:latin typeface="Algerian" panose="04020705040A02060702" pitchFamily="82" charset="0"/>
              </a:rPr>
              <a:t>,</a:t>
            </a:r>
            <a:r>
              <a:rPr lang="hu-HU" dirty="0" smtClean="0">
                <a:latin typeface="Algerian" panose="04020705040A02060702" pitchFamily="82" charset="0"/>
              </a:rPr>
              <a:t> ők horvátok. Az őr erre azt mondta hogy ő</a:t>
            </a:r>
            <a:r>
              <a:rPr lang="sv-SE" dirty="0" smtClean="0">
                <a:latin typeface="Algerian" panose="04020705040A02060702" pitchFamily="82" charset="0"/>
              </a:rPr>
              <a:t> </a:t>
            </a:r>
            <a:r>
              <a:rPr lang="hu-HU" dirty="0" smtClean="0">
                <a:latin typeface="Algerian" panose="04020705040A02060702" pitchFamily="82" charset="0"/>
              </a:rPr>
              <a:t>is horvát és menjenek haza. </a:t>
            </a:r>
            <a:r>
              <a:rPr lang="sv-SE" dirty="0" smtClean="0">
                <a:latin typeface="Algerian" panose="04020705040A02060702" pitchFamily="82" charset="0"/>
              </a:rPr>
              <a:t>ÍGY </a:t>
            </a:r>
            <a:r>
              <a:rPr lang="hu-HU" dirty="0" smtClean="0">
                <a:latin typeface="Algerian" panose="04020705040A02060702" pitchFamily="82" charset="0"/>
              </a:rPr>
              <a:t>menekültek </a:t>
            </a:r>
            <a:r>
              <a:rPr lang="sv-SE" dirty="0" smtClean="0">
                <a:latin typeface="Algerian" panose="04020705040A02060702" pitchFamily="82" charset="0"/>
              </a:rPr>
              <a:t>MEG </a:t>
            </a:r>
            <a:r>
              <a:rPr lang="hu-HU" dirty="0" smtClean="0">
                <a:latin typeface="Algerian" panose="04020705040A02060702" pitchFamily="82" charset="0"/>
              </a:rPr>
              <a:t>de nemsokára elköltöztek  a faluból.</a:t>
            </a:r>
          </a:p>
          <a:p>
            <a:r>
              <a:rPr lang="hu-HU" dirty="0" smtClean="0">
                <a:latin typeface="Algerian" panose="04020705040A02060702" pitchFamily="82" charset="0"/>
              </a:rPr>
              <a:t>hitegettek </a:t>
            </a:r>
            <a:r>
              <a:rPr lang="sv-SE" dirty="0" smtClean="0">
                <a:latin typeface="Algerian" panose="04020705040A02060702" pitchFamily="82" charset="0"/>
              </a:rPr>
              <a:t>A </a:t>
            </a:r>
            <a:r>
              <a:rPr lang="hu-HU" dirty="0" smtClean="0">
                <a:latin typeface="Algerian" panose="04020705040A02060702" pitchFamily="82" charset="0"/>
              </a:rPr>
              <a:t>Gyilkosság után</a:t>
            </a:r>
            <a:r>
              <a:rPr lang="sv-SE" dirty="0" smtClean="0">
                <a:latin typeface="Algerian" panose="04020705040A02060702" pitchFamily="82" charset="0"/>
              </a:rPr>
              <a:t>,</a:t>
            </a:r>
            <a:r>
              <a:rPr lang="hu-HU" dirty="0" smtClean="0">
                <a:latin typeface="Algerian" panose="04020705040A02060702" pitchFamily="82" charset="0"/>
              </a:rPr>
              <a:t> hogy </a:t>
            </a:r>
            <a:r>
              <a:rPr lang="sv-SE" dirty="0" smtClean="0">
                <a:latin typeface="Algerian" panose="04020705040A02060702" pitchFamily="82" charset="0"/>
              </a:rPr>
              <a:t>MÉG </a:t>
            </a:r>
            <a:r>
              <a:rPr lang="hu-HU" dirty="0" smtClean="0">
                <a:latin typeface="Algerian" panose="04020705040A02060702" pitchFamily="82" charset="0"/>
              </a:rPr>
              <a:t>élnek</a:t>
            </a:r>
            <a:r>
              <a:rPr lang="sv-SE" dirty="0" smtClean="0">
                <a:latin typeface="Algerian" panose="04020705040A02060702" pitchFamily="82" charset="0"/>
              </a:rPr>
              <a:t>.</a:t>
            </a:r>
            <a:r>
              <a:rPr lang="hu-HU" dirty="0" smtClean="0">
                <a:latin typeface="Algerian" panose="04020705040A02060702" pitchFamily="82" charset="0"/>
              </a:rPr>
              <a:t> több szerb ismerősünk jött hogy segítenének kimenteni őket</a:t>
            </a:r>
            <a:r>
              <a:rPr lang="sv-SE" dirty="0" smtClean="0">
                <a:latin typeface="Algerian" panose="04020705040A02060702" pitchFamily="82" charset="0"/>
              </a:rPr>
              <a:t>,</a:t>
            </a:r>
            <a:r>
              <a:rPr lang="hu-HU" dirty="0" smtClean="0">
                <a:latin typeface="Algerian" panose="04020705040A02060702" pitchFamily="82" charset="0"/>
              </a:rPr>
              <a:t> de hát már késő volt. Az áldozatokról</a:t>
            </a:r>
            <a:r>
              <a:rPr lang="sv-SE" dirty="0" smtClean="0">
                <a:latin typeface="Algerian" panose="04020705040A02060702" pitchFamily="82" charset="0"/>
              </a:rPr>
              <a:t> ÉS</a:t>
            </a:r>
            <a:r>
              <a:rPr lang="hu-HU" dirty="0" smtClean="0">
                <a:latin typeface="Algerian" panose="04020705040A02060702" pitchFamily="82" charset="0"/>
              </a:rPr>
              <a:t> a történtekről soha senki</a:t>
            </a:r>
            <a:r>
              <a:rPr lang="sv-SE" dirty="0" smtClean="0">
                <a:latin typeface="Algerian" panose="04020705040A02060702" pitchFamily="82" charset="0"/>
              </a:rPr>
              <a:t>,</a:t>
            </a:r>
            <a:r>
              <a:rPr lang="hu-HU" dirty="0" smtClean="0">
                <a:latin typeface="Algerian" panose="04020705040A02060702" pitchFamily="82" charset="0"/>
              </a:rPr>
              <a:t> semmi informácí</a:t>
            </a:r>
            <a:r>
              <a:rPr lang="sv-SE" dirty="0" smtClean="0">
                <a:latin typeface="Algerian" panose="04020705040A02060702" pitchFamily="82" charset="0"/>
              </a:rPr>
              <a:t>Ó</a:t>
            </a:r>
            <a:r>
              <a:rPr lang="hu-HU" dirty="0" smtClean="0">
                <a:latin typeface="Algerian" panose="04020705040A02060702" pitchFamily="82" charset="0"/>
              </a:rPr>
              <a:t>t nem adott</a:t>
            </a:r>
            <a:r>
              <a:rPr lang="sv-SE" dirty="0" smtClean="0">
                <a:latin typeface="Algerian" panose="04020705040A02060702" pitchFamily="82" charset="0"/>
              </a:rPr>
              <a:t>. </a:t>
            </a:r>
            <a:r>
              <a:rPr lang="hu-HU" dirty="0" smtClean="0">
                <a:latin typeface="Algerian" panose="04020705040A02060702" pitchFamily="82" charset="0"/>
              </a:rPr>
              <a:t> annyit azonban megtudtuk hogy a suskovác nevű ember már januárban öngyilkos lett valamint lozanov is végzett magával.     </a:t>
            </a:r>
            <a:endParaRPr lang="hu-HU" dirty="0">
              <a:latin typeface="Algerian" panose="04020705040A02060702" pitchFamily="82" charset="0"/>
            </a:endParaRPr>
          </a:p>
        </p:txBody>
      </p:sp>
    </p:spTree>
    <p:extLst>
      <p:ext uri="{BB962C8B-B14F-4D97-AF65-F5344CB8AC3E}">
        <p14:creationId xmlns="" xmlns:p14="http://schemas.microsoft.com/office/powerpoint/2010/main" val="2235163272"/>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924659" y="749146"/>
            <a:ext cx="10363826" cy="5833082"/>
          </a:xfrm>
        </p:spPr>
        <p:txBody>
          <a:bodyPr/>
          <a:lstStyle/>
          <a:p>
            <a:r>
              <a:rPr lang="hu-HU" dirty="0" smtClean="0">
                <a:latin typeface="Algerian" panose="04020705040A02060702" pitchFamily="82" charset="0"/>
              </a:rPr>
              <a:t>családunk megrázó tragédiájával </a:t>
            </a:r>
            <a:r>
              <a:rPr lang="hu-HU" b="1" dirty="0" smtClean="0">
                <a:latin typeface="Algerian" panose="04020705040A02060702" pitchFamily="82" charset="0"/>
              </a:rPr>
              <a:t>1944</a:t>
            </a:r>
            <a:r>
              <a:rPr lang="sv-SE" b="1" dirty="0" smtClean="0">
                <a:latin typeface="Algerian" panose="04020705040A02060702" pitchFamily="82" charset="0"/>
              </a:rPr>
              <a:t>.</a:t>
            </a:r>
            <a:r>
              <a:rPr lang="hu-HU" b="1" dirty="0" smtClean="0">
                <a:latin typeface="Algerian" panose="04020705040A02060702" pitchFamily="82" charset="0"/>
              </a:rPr>
              <a:t> december 2</a:t>
            </a:r>
            <a:r>
              <a:rPr lang="sv-SE" b="1" dirty="0" smtClean="0">
                <a:latin typeface="Algerian" panose="04020705040A02060702" pitchFamily="82" charset="0"/>
              </a:rPr>
              <a:t>.</a:t>
            </a:r>
            <a:r>
              <a:rPr lang="hu-HU" b="1" dirty="0" smtClean="0">
                <a:latin typeface="Algerian" panose="04020705040A02060702" pitchFamily="82" charset="0"/>
              </a:rPr>
              <a:t> éjjel</a:t>
            </a:r>
            <a:r>
              <a:rPr lang="hu-HU" dirty="0" smtClean="0">
                <a:latin typeface="Algerian" panose="04020705040A02060702" pitchFamily="82" charset="0"/>
              </a:rPr>
              <a:t>től kezdve kellett együtt élnünk</a:t>
            </a:r>
            <a:r>
              <a:rPr lang="sv-SE" dirty="0" smtClean="0">
                <a:latin typeface="Algerian" panose="04020705040A02060702" pitchFamily="82" charset="0"/>
              </a:rPr>
              <a:t>. </a:t>
            </a:r>
            <a:r>
              <a:rPr lang="hu-HU" dirty="0" smtClean="0">
                <a:latin typeface="Algerian" panose="04020705040A02060702" pitchFamily="82" charset="0"/>
              </a:rPr>
              <a:t>ezekről  a dolgokról</a:t>
            </a:r>
            <a:r>
              <a:rPr lang="sv-SE" dirty="0" smtClean="0">
                <a:latin typeface="Algerian" panose="04020705040A02060702" pitchFamily="82" charset="0"/>
              </a:rPr>
              <a:t> </a:t>
            </a:r>
            <a:r>
              <a:rPr lang="hu-HU" dirty="0" smtClean="0">
                <a:latin typeface="Algerian" panose="04020705040A02060702" pitchFamily="82" charset="0"/>
              </a:rPr>
              <a:t>soha nem beszéltünk</a:t>
            </a:r>
            <a:r>
              <a:rPr lang="sv-SE" dirty="0" smtClean="0">
                <a:latin typeface="Algerian" panose="04020705040A02060702" pitchFamily="82" charset="0"/>
              </a:rPr>
              <a:t>!</a:t>
            </a:r>
            <a:r>
              <a:rPr lang="hu-HU" dirty="0" smtClean="0">
                <a:latin typeface="Algerian" panose="04020705040A02060702" pitchFamily="82" charset="0"/>
              </a:rPr>
              <a:t> egyszerűen féltünk</a:t>
            </a:r>
            <a:r>
              <a:rPr lang="sv-SE" dirty="0" smtClean="0">
                <a:latin typeface="Algerian" panose="04020705040A02060702" pitchFamily="82" charset="0"/>
              </a:rPr>
              <a:t>.</a:t>
            </a:r>
            <a:r>
              <a:rPr lang="hu-HU" dirty="0" smtClean="0">
                <a:latin typeface="Algerian" panose="04020705040A02060702" pitchFamily="82" charset="0"/>
              </a:rPr>
              <a:t> édesanyám évekig sírt</a:t>
            </a:r>
            <a:r>
              <a:rPr lang="sv-SE" dirty="0" smtClean="0">
                <a:latin typeface="Algerian" panose="04020705040A02060702" pitchFamily="82" charset="0"/>
              </a:rPr>
              <a:t>.</a:t>
            </a:r>
            <a:r>
              <a:rPr lang="hu-HU" dirty="0" smtClean="0">
                <a:latin typeface="Algerian" panose="04020705040A02060702" pitchFamily="82" charset="0"/>
              </a:rPr>
              <a:t> mi gyerekek tele voltunk gátlásokkal, félelemérzéssel</a:t>
            </a:r>
            <a:r>
              <a:rPr lang="sv-SE" dirty="0" smtClean="0">
                <a:latin typeface="Algerian" panose="04020705040A02060702" pitchFamily="82" charset="0"/>
              </a:rPr>
              <a:t>,</a:t>
            </a:r>
            <a:r>
              <a:rPr lang="hu-HU" dirty="0" smtClean="0">
                <a:latin typeface="Algerian" panose="04020705040A02060702" pitchFamily="82" charset="0"/>
              </a:rPr>
              <a:t> kisebbségi komplexusokkal. Nagy szerencsénk volt hogy ilyen kilátástalan helyzetben anyai és apai nagyszüleink</a:t>
            </a:r>
            <a:r>
              <a:rPr lang="sv-SE" dirty="0" smtClean="0">
                <a:latin typeface="Algerian" panose="04020705040A02060702" pitchFamily="82" charset="0"/>
              </a:rPr>
              <a:t>, </a:t>
            </a:r>
            <a:r>
              <a:rPr lang="hu-HU" dirty="0" smtClean="0">
                <a:latin typeface="Algerian" panose="04020705040A02060702" pitchFamily="82" charset="0"/>
              </a:rPr>
              <a:t>valamit a református egyház </a:t>
            </a:r>
            <a:r>
              <a:rPr lang="sv-SE" dirty="0" smtClean="0">
                <a:latin typeface="Algerian" panose="04020705040A02060702" pitchFamily="82" charset="0"/>
              </a:rPr>
              <a:t>IS </a:t>
            </a:r>
            <a:r>
              <a:rPr lang="hu-HU" dirty="0" smtClean="0">
                <a:latin typeface="Algerian" panose="04020705040A02060702" pitchFamily="82" charset="0"/>
              </a:rPr>
              <a:t>mellettünk </a:t>
            </a:r>
            <a:r>
              <a:rPr lang="sv-SE" dirty="0" smtClean="0">
                <a:latin typeface="Algerian" panose="04020705040A02060702" pitchFamily="82" charset="0"/>
              </a:rPr>
              <a:t>ÁLL</a:t>
            </a:r>
            <a:r>
              <a:rPr lang="hu-HU" dirty="0" smtClean="0">
                <a:latin typeface="Algerian" panose="04020705040A02060702" pitchFamily="82" charset="0"/>
              </a:rPr>
              <a:t>tak.</a:t>
            </a:r>
          </a:p>
          <a:p>
            <a:r>
              <a:rPr lang="hu-HU" dirty="0" smtClean="0">
                <a:latin typeface="Algerian" panose="04020705040A02060702" pitchFamily="82" charset="0"/>
              </a:rPr>
              <a:t>A tragikus nap után anyai nagybáttyám eljött karancsról</a:t>
            </a:r>
            <a:r>
              <a:rPr lang="sv-SE" dirty="0" smtClean="0">
                <a:latin typeface="Algerian" panose="04020705040A02060702" pitchFamily="82" charset="0"/>
              </a:rPr>
              <a:t> ÉS </a:t>
            </a:r>
            <a:r>
              <a:rPr lang="hu-HU" dirty="0" smtClean="0">
                <a:latin typeface="Algerian" panose="04020705040A02060702" pitchFamily="82" charset="0"/>
              </a:rPr>
              <a:t>néhány nap</a:t>
            </a:r>
            <a:r>
              <a:rPr lang="sv-SE" dirty="0" smtClean="0">
                <a:latin typeface="Algerian" panose="04020705040A02060702" pitchFamily="82" charset="0"/>
              </a:rPr>
              <a:t> </a:t>
            </a:r>
            <a:r>
              <a:rPr lang="sv-SE" dirty="0" err="1" smtClean="0">
                <a:latin typeface="Algerian" panose="04020705040A02060702" pitchFamily="82" charset="0"/>
              </a:rPr>
              <a:t>mÚLVA</a:t>
            </a:r>
            <a:r>
              <a:rPr lang="sv-SE" dirty="0" smtClean="0">
                <a:latin typeface="Algerian" panose="04020705040A02060702" pitchFamily="82" charset="0"/>
              </a:rPr>
              <a:t> </a:t>
            </a:r>
            <a:r>
              <a:rPr lang="hu-HU" dirty="0" smtClean="0">
                <a:latin typeface="Algerian" panose="04020705040A02060702" pitchFamily="82" charset="0"/>
              </a:rPr>
              <a:t>menekültük</a:t>
            </a:r>
            <a:r>
              <a:rPr lang="sv-SE" dirty="0" smtClean="0">
                <a:latin typeface="Algerian" panose="04020705040A02060702" pitchFamily="82" charset="0"/>
              </a:rPr>
              <a:t>. </a:t>
            </a:r>
            <a:r>
              <a:rPr lang="hu-HU" dirty="0" smtClean="0">
                <a:latin typeface="Algerian" panose="04020705040A02060702" pitchFamily="82" charset="0"/>
              </a:rPr>
              <a:t>összepakoltuk amit lehetett</a:t>
            </a:r>
            <a:r>
              <a:rPr lang="sv-SE" dirty="0" smtClean="0">
                <a:latin typeface="Algerian" panose="04020705040A02060702" pitchFamily="82" charset="0"/>
              </a:rPr>
              <a:t>, </a:t>
            </a:r>
            <a:r>
              <a:rPr lang="hu-HU" dirty="0" smtClean="0">
                <a:latin typeface="Algerian" panose="04020705040A02060702" pitchFamily="82" charset="0"/>
              </a:rPr>
              <a:t>kézben </a:t>
            </a:r>
            <a:r>
              <a:rPr lang="sv-SE" dirty="0" smtClean="0">
                <a:latin typeface="Algerian" panose="04020705040A02060702" pitchFamily="82" charset="0"/>
              </a:rPr>
              <a:t>ÉS</a:t>
            </a:r>
            <a:r>
              <a:rPr lang="hu-HU" dirty="0" smtClean="0">
                <a:latin typeface="Algerian" panose="04020705040A02060702" pitchFamily="82" charset="0"/>
              </a:rPr>
              <a:t> a hátunkon vi</a:t>
            </a:r>
            <a:r>
              <a:rPr lang="sv-SE" dirty="0" smtClean="0">
                <a:latin typeface="Algerian" panose="04020705040A02060702" pitchFamily="82" charset="0"/>
              </a:rPr>
              <a:t>GY</a:t>
            </a:r>
            <a:r>
              <a:rPr lang="hu-HU" dirty="0" smtClean="0">
                <a:latin typeface="Algerian" panose="04020705040A02060702" pitchFamily="82" charset="0"/>
              </a:rPr>
              <a:t>ük a csomagokat</a:t>
            </a:r>
            <a:r>
              <a:rPr lang="sv-SE" dirty="0" smtClean="0">
                <a:latin typeface="Algerian" panose="04020705040A02060702" pitchFamily="82" charset="0"/>
              </a:rPr>
              <a:t>, </a:t>
            </a:r>
            <a:r>
              <a:rPr lang="hu-HU" dirty="0" smtClean="0">
                <a:latin typeface="Algerian" panose="04020705040A02060702" pitchFamily="82" charset="0"/>
              </a:rPr>
              <a:t>a vasúti töltésen haladva karancsra</a:t>
            </a:r>
            <a:r>
              <a:rPr lang="sv-SE" dirty="0" smtClean="0">
                <a:latin typeface="Algerian" panose="04020705040A02060702" pitchFamily="82" charset="0"/>
              </a:rPr>
              <a:t> MENTÜNK.</a:t>
            </a:r>
            <a:r>
              <a:rPr lang="hu-HU" dirty="0" smtClean="0">
                <a:latin typeface="Algerian" panose="04020705040A02060702" pitchFamily="82" charset="0"/>
              </a:rPr>
              <a:t> o</a:t>
            </a:r>
            <a:r>
              <a:rPr lang="sv-SE" dirty="0" smtClean="0">
                <a:latin typeface="Algerian" panose="04020705040A02060702" pitchFamily="82" charset="0"/>
              </a:rPr>
              <a:t>DA </a:t>
            </a:r>
            <a:r>
              <a:rPr lang="hu-HU" dirty="0" smtClean="0">
                <a:latin typeface="Algerian" panose="04020705040A02060702" pitchFamily="82" charset="0"/>
              </a:rPr>
              <a:t>is egy baráti szerb kertjén keresztül</a:t>
            </a:r>
            <a:r>
              <a:rPr lang="sv-SE" dirty="0" smtClean="0">
                <a:latin typeface="Algerian" panose="04020705040A02060702" pitchFamily="82" charset="0"/>
              </a:rPr>
              <a:t>, </a:t>
            </a:r>
            <a:r>
              <a:rPr lang="hu-HU" dirty="0" smtClean="0">
                <a:latin typeface="Algerian" panose="04020705040A02060702" pitchFamily="82" charset="0"/>
              </a:rPr>
              <a:t>hogy meg ne lásson minket valaki</a:t>
            </a:r>
            <a:r>
              <a:rPr lang="sv-SE" dirty="0" smtClean="0">
                <a:latin typeface="Algerian" panose="04020705040A02060702" pitchFamily="82" charset="0"/>
              </a:rPr>
              <a:t>. EZ </a:t>
            </a:r>
            <a:r>
              <a:rPr lang="hu-HU" dirty="0" smtClean="0">
                <a:latin typeface="Algerian" panose="04020705040A02060702" pitchFamily="82" charset="0"/>
              </a:rPr>
              <a:t>volt az első menekülésem</a:t>
            </a:r>
            <a:r>
              <a:rPr lang="sv-SE" dirty="0" smtClean="0">
                <a:latin typeface="Algerian" panose="04020705040A02060702" pitchFamily="82" charset="0"/>
              </a:rPr>
              <a:t>.</a:t>
            </a:r>
            <a:r>
              <a:rPr lang="hu-HU" dirty="0" smtClean="0">
                <a:latin typeface="Algerian" panose="04020705040A02060702" pitchFamily="82" charset="0"/>
              </a:rPr>
              <a:t> anyai nagybáttyám</a:t>
            </a:r>
            <a:r>
              <a:rPr lang="sv-SE" dirty="0" smtClean="0">
                <a:latin typeface="Algerian" panose="04020705040A02060702" pitchFamily="82" charset="0"/>
              </a:rPr>
              <a:t> </a:t>
            </a:r>
            <a:r>
              <a:rPr lang="hu-HU" dirty="0" smtClean="0">
                <a:latin typeface="Algerian" panose="04020705040A02060702" pitchFamily="82" charset="0"/>
              </a:rPr>
              <a:t>pár nap múlva</a:t>
            </a:r>
            <a:r>
              <a:rPr lang="sv-SE" dirty="0" smtClean="0">
                <a:latin typeface="Algerian" panose="04020705040A02060702" pitchFamily="82" charset="0"/>
              </a:rPr>
              <a:t> ISMÉT</a:t>
            </a:r>
            <a:r>
              <a:rPr lang="hu-HU" dirty="0" smtClean="0">
                <a:latin typeface="Algerian" panose="04020705040A02060702" pitchFamily="82" charset="0"/>
              </a:rPr>
              <a:t> átment hercegszőlősre</a:t>
            </a:r>
            <a:r>
              <a:rPr lang="sv-SE" dirty="0" smtClean="0">
                <a:latin typeface="Algerian" panose="04020705040A02060702" pitchFamily="82" charset="0"/>
              </a:rPr>
              <a:t>, HOGY</a:t>
            </a:r>
            <a:r>
              <a:rPr lang="hu-HU" dirty="0" smtClean="0">
                <a:latin typeface="Algerian" panose="04020705040A02060702" pitchFamily="82" charset="0"/>
              </a:rPr>
              <a:t> összeszed</a:t>
            </a:r>
            <a:r>
              <a:rPr lang="sv-SE" dirty="0" smtClean="0">
                <a:latin typeface="Algerian" panose="04020705040A02060702" pitchFamily="82" charset="0"/>
              </a:rPr>
              <a:t>J</a:t>
            </a:r>
            <a:r>
              <a:rPr lang="hu-HU" dirty="0" smtClean="0">
                <a:latin typeface="Algerian" panose="04020705040A02060702" pitchFamily="82" charset="0"/>
              </a:rPr>
              <a:t>e a </a:t>
            </a:r>
            <a:r>
              <a:rPr lang="sv-SE" dirty="0" smtClean="0">
                <a:latin typeface="Algerian" panose="04020705040A02060702" pitchFamily="82" charset="0"/>
              </a:rPr>
              <a:t>PAP</a:t>
            </a:r>
            <a:r>
              <a:rPr lang="hu-HU" dirty="0" smtClean="0">
                <a:latin typeface="Algerian" panose="04020705040A02060702" pitchFamily="82" charset="0"/>
              </a:rPr>
              <a:t>lak</a:t>
            </a:r>
            <a:r>
              <a:rPr lang="sv-SE" dirty="0" smtClean="0">
                <a:latin typeface="Algerian" panose="04020705040A02060702" pitchFamily="82" charset="0"/>
              </a:rPr>
              <a:t>ON </a:t>
            </a:r>
            <a:r>
              <a:rPr lang="hu-HU" dirty="0" smtClean="0">
                <a:latin typeface="Algerian" panose="04020705040A02060702" pitchFamily="82" charset="0"/>
              </a:rPr>
              <a:t>maradt holmit</a:t>
            </a:r>
            <a:r>
              <a:rPr lang="sv-SE" dirty="0" smtClean="0">
                <a:latin typeface="Algerian" panose="04020705040A02060702" pitchFamily="82" charset="0"/>
              </a:rPr>
              <a:t>,</a:t>
            </a:r>
            <a:r>
              <a:rPr lang="hu-HU" dirty="0" smtClean="0">
                <a:latin typeface="Algerian" panose="04020705040A02060702" pitchFamily="82" charset="0"/>
              </a:rPr>
              <a:t> de addigra már a házat kifosztva találta.          </a:t>
            </a:r>
            <a:endParaRPr lang="hu-HU" dirty="0">
              <a:latin typeface="Algerian" panose="04020705040A02060702" pitchFamily="82" charset="0"/>
            </a:endParaRPr>
          </a:p>
        </p:txBody>
      </p:sp>
    </p:spTree>
    <p:extLst>
      <p:ext uri="{BB962C8B-B14F-4D97-AF65-F5344CB8AC3E}">
        <p14:creationId xmlns="" xmlns:p14="http://schemas.microsoft.com/office/powerpoint/2010/main" val="2333881543"/>
      </p:ext>
    </p:extLst>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3775" y="5143500"/>
            <a:ext cx="10364451" cy="1346200"/>
          </a:xfrm>
        </p:spPr>
        <p:txBody>
          <a:bodyPr>
            <a:normAutofit fontScale="90000"/>
          </a:bodyPr>
          <a:lstStyle/>
          <a:p>
            <a:r>
              <a:rPr lang="hu-HU" dirty="0" smtClean="0"/>
              <a:t/>
            </a:r>
            <a:br>
              <a:rPr lang="hu-HU" dirty="0" smtClean="0"/>
            </a:br>
            <a:r>
              <a:rPr lang="hu-HU" dirty="0"/>
              <a:t/>
            </a:r>
            <a:br>
              <a:rPr lang="hu-HU" dirty="0"/>
            </a:br>
            <a:r>
              <a:rPr lang="hu-HU" dirty="0" smtClean="0"/>
              <a:t>1944                                 2014</a:t>
            </a:r>
            <a:endParaRPr lang="hu-HU" dirty="0"/>
          </a:p>
        </p:txBody>
      </p:sp>
      <p:pic>
        <p:nvPicPr>
          <p:cNvPr id="3" name="Kép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4300" y="305611"/>
            <a:ext cx="6159500" cy="5485589"/>
          </a:xfrm>
          <a:prstGeom prst="rect">
            <a:avLst/>
          </a:prstGeom>
        </p:spPr>
      </p:pic>
      <p:pic>
        <p:nvPicPr>
          <p:cNvPr id="6" name="Tartalom helye 5"/>
          <p:cNvPicPr>
            <a:picLocks noGrp="1" noChangeAspect="1"/>
          </p:cNvPicPr>
          <p:nvPr>
            <p:ph sz="quarter" idx="13"/>
          </p:nvPr>
        </p:nvPicPr>
        <p:blipFill>
          <a:blip r:embed="rId3">
            <a:extLst>
              <a:ext uri="{28A0092B-C50C-407E-A947-70E740481C1C}">
                <a14:useLocalDpi xmlns="" xmlns:a14="http://schemas.microsoft.com/office/drawing/2010/main" val="0"/>
              </a:ext>
            </a:extLst>
          </a:blip>
          <a:stretch>
            <a:fillRect/>
          </a:stretch>
        </p:blipFill>
        <p:spPr>
          <a:xfrm>
            <a:off x="6972301" y="305611"/>
            <a:ext cx="4305925" cy="5485589"/>
          </a:xfrm>
        </p:spPr>
      </p:pic>
    </p:spTree>
    <p:extLst>
      <p:ext uri="{BB962C8B-B14F-4D97-AF65-F5344CB8AC3E}">
        <p14:creationId xmlns="" xmlns:p14="http://schemas.microsoft.com/office/powerpoint/2010/main" val="20954270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927100" y="610277"/>
            <a:ext cx="10515601" cy="5104723"/>
          </a:xfrm>
        </p:spPr>
        <p:txBody>
          <a:bodyPr>
            <a:normAutofit/>
          </a:bodyPr>
          <a:lstStyle/>
          <a:p>
            <a:r>
              <a:rPr lang="hu-HU" b="1" dirty="0" smtClean="0">
                <a:latin typeface="Algerian" panose="04020705040A02060702" pitchFamily="82" charset="0"/>
              </a:rPr>
              <a:t>A második menekülésem 1991.</a:t>
            </a:r>
            <a:r>
              <a:rPr lang="sv-SE" b="1" dirty="0" smtClean="0">
                <a:latin typeface="Algerian" panose="04020705040A02060702" pitchFamily="82" charset="0"/>
              </a:rPr>
              <a:t> </a:t>
            </a:r>
            <a:r>
              <a:rPr lang="hu-HU" b="1" dirty="0" smtClean="0">
                <a:latin typeface="Algerian" panose="04020705040A02060702" pitchFamily="82" charset="0"/>
              </a:rPr>
              <a:t>szeptember végén volt. </a:t>
            </a:r>
            <a:r>
              <a:rPr lang="sv-SE" dirty="0" smtClean="0">
                <a:latin typeface="Algerian" panose="04020705040A02060702" pitchFamily="82" charset="0"/>
              </a:rPr>
              <a:t/>
            </a:r>
            <a:br>
              <a:rPr lang="sv-SE" dirty="0" smtClean="0">
                <a:latin typeface="Algerian" panose="04020705040A02060702" pitchFamily="82" charset="0"/>
              </a:rPr>
            </a:br>
            <a:r>
              <a:rPr lang="sv-SE" dirty="0" smtClean="0">
                <a:latin typeface="Algerian" panose="04020705040A02060702" pitchFamily="82" charset="0"/>
              </a:rPr>
              <a:t/>
            </a:r>
            <a:br>
              <a:rPr lang="sv-SE" dirty="0" smtClean="0">
                <a:latin typeface="Algerian" panose="04020705040A02060702" pitchFamily="82" charset="0"/>
              </a:rPr>
            </a:br>
            <a:r>
              <a:rPr lang="hu-HU" dirty="0" smtClean="0">
                <a:latin typeface="Algerian" panose="04020705040A02060702" pitchFamily="82" charset="0"/>
              </a:rPr>
              <a:t>családo</a:t>
            </a:r>
            <a:r>
              <a:rPr lang="sv-SE" dirty="0" smtClean="0">
                <a:latin typeface="Algerian" panose="04020705040A02060702" pitchFamily="82" charset="0"/>
              </a:rPr>
              <a:t>STUL </a:t>
            </a:r>
            <a:r>
              <a:rPr lang="hu-HU" dirty="0" smtClean="0">
                <a:latin typeface="Algerian" panose="04020705040A02060702" pitchFamily="82" charset="0"/>
              </a:rPr>
              <a:t>elhagytam hercegszőlőst. A szerb megszállás 1998-ig tartott</a:t>
            </a:r>
            <a:r>
              <a:rPr lang="sv-SE" dirty="0" smtClean="0">
                <a:latin typeface="Algerian" panose="04020705040A02060702" pitchFamily="82" charset="0"/>
              </a:rPr>
              <a:t>,</a:t>
            </a:r>
            <a:r>
              <a:rPr lang="hu-HU" dirty="0" smtClean="0">
                <a:latin typeface="Algerian" panose="04020705040A02060702" pitchFamily="82" charset="0"/>
              </a:rPr>
              <a:t> a</a:t>
            </a:r>
            <a:r>
              <a:rPr lang="sv-SE" dirty="0" smtClean="0">
                <a:latin typeface="Algerian" panose="04020705040A02060702" pitchFamily="82" charset="0"/>
              </a:rPr>
              <a:t>K</a:t>
            </a:r>
            <a:r>
              <a:rPr lang="hu-HU" dirty="0" smtClean="0">
                <a:latin typeface="Algerian" panose="04020705040A02060702" pitchFamily="82" charset="0"/>
              </a:rPr>
              <a:t>kor A MENEKŰLTEK VISSZATÉRHETTEK BARANYÁBA. </a:t>
            </a:r>
            <a:r>
              <a:rPr lang="sv-SE" dirty="0" smtClean="0">
                <a:latin typeface="Algerian" panose="04020705040A02060702" pitchFamily="82" charset="0"/>
              </a:rPr>
              <a:t/>
            </a:r>
            <a:br>
              <a:rPr lang="sv-SE" dirty="0" smtClean="0">
                <a:latin typeface="Algerian" panose="04020705040A02060702" pitchFamily="82" charset="0"/>
              </a:rPr>
            </a:br>
            <a:r>
              <a:rPr lang="sv-SE" dirty="0" smtClean="0">
                <a:latin typeface="Algerian" panose="04020705040A02060702" pitchFamily="82" charset="0"/>
              </a:rPr>
              <a:t/>
            </a:r>
            <a:br>
              <a:rPr lang="sv-SE" dirty="0" smtClean="0">
                <a:latin typeface="Algerian" panose="04020705040A02060702" pitchFamily="82" charset="0"/>
              </a:rPr>
            </a:br>
            <a:r>
              <a:rPr lang="hu-HU" dirty="0" smtClean="0">
                <a:latin typeface="Algerian" panose="04020705040A02060702" pitchFamily="82" charset="0"/>
              </a:rPr>
              <a:t>AZ EGYHÁZ</a:t>
            </a:r>
            <a:r>
              <a:rPr lang="sv-SE" dirty="0" smtClean="0">
                <a:latin typeface="Algerian" panose="04020705040A02060702" pitchFamily="82" charset="0"/>
              </a:rPr>
              <a:t>TAGOK</a:t>
            </a:r>
            <a:r>
              <a:rPr lang="hu-HU" dirty="0" smtClean="0">
                <a:latin typeface="Algerian" panose="04020705040A02060702" pitchFamily="82" charset="0"/>
              </a:rPr>
              <a:t> SZÁMA NAGYON MEGCSAPPANT</a:t>
            </a:r>
            <a:r>
              <a:rPr lang="sv-SE" dirty="0" smtClean="0">
                <a:latin typeface="Algerian" panose="04020705040A02060702" pitchFamily="82" charset="0"/>
              </a:rPr>
              <a:t>,</a:t>
            </a:r>
            <a:r>
              <a:rPr lang="hu-HU" dirty="0" smtClean="0">
                <a:latin typeface="Algerian" panose="04020705040A02060702" pitchFamily="82" charset="0"/>
              </a:rPr>
              <a:t> AZ EREDETI LÉLEKSZÁM 15-20%-A MARADT MEG. </a:t>
            </a:r>
          </a:p>
          <a:p>
            <a:r>
              <a:rPr lang="hu-HU" b="1" dirty="0" smtClean="0">
                <a:latin typeface="Algerian" panose="04020705040A02060702" pitchFamily="82" charset="0"/>
              </a:rPr>
              <a:t>2000. JÚLIUS 19</a:t>
            </a:r>
            <a:r>
              <a:rPr lang="hu-HU" dirty="0" smtClean="0">
                <a:latin typeface="Algerian" panose="04020705040A02060702" pitchFamily="82" charset="0"/>
              </a:rPr>
              <a:t>.-ÉN A TEMPLOM BELSŐ FALÁRA EMLÉKTÁBLA KERŰLT. </a:t>
            </a:r>
            <a:endParaRPr lang="hu-HU" dirty="0">
              <a:latin typeface="Algerian" panose="04020705040A02060702" pitchFamily="82" charset="0"/>
            </a:endParaRPr>
          </a:p>
          <a:p>
            <a:r>
              <a:rPr lang="hu-HU" b="1" dirty="0" smtClean="0">
                <a:latin typeface="Algerian" panose="04020705040A02060702" pitchFamily="82" charset="0"/>
              </a:rPr>
              <a:t>2014.DECEMBER 2</a:t>
            </a:r>
            <a:r>
              <a:rPr lang="hu-HU" dirty="0" smtClean="0">
                <a:latin typeface="Algerian" panose="04020705040A02060702" pitchFamily="82" charset="0"/>
              </a:rPr>
              <a:t>.-ÁN A </a:t>
            </a:r>
            <a:r>
              <a:rPr lang="sv-SE" dirty="0" smtClean="0">
                <a:latin typeface="Algerian" panose="04020705040A02060702" pitchFamily="82" charset="0"/>
              </a:rPr>
              <a:t>TRAGIKUS ESEMÈNYEK </a:t>
            </a:r>
            <a:r>
              <a:rPr lang="hu-HU" dirty="0" smtClean="0">
                <a:latin typeface="Algerian" panose="04020705040A02060702" pitchFamily="82" charset="0"/>
              </a:rPr>
              <a:t>70.-IK ÉVFORDULÓJÁN A HORVÁTORSZÁGI REFORMÁTUS EGYHÁZ püspök úr és lelkésze</a:t>
            </a:r>
            <a:r>
              <a:rPr lang="sv-SE" dirty="0" smtClean="0">
                <a:latin typeface="Algerian" panose="04020705040A02060702" pitchFamily="82" charset="0"/>
              </a:rPr>
              <a:t>I</a:t>
            </a:r>
            <a:r>
              <a:rPr lang="hu-HU" dirty="0" smtClean="0">
                <a:latin typeface="Algerian" panose="04020705040A02060702" pitchFamily="82" charset="0"/>
              </a:rPr>
              <a:t> </a:t>
            </a:r>
            <a:r>
              <a:rPr lang="sv-SE" dirty="0" smtClean="0">
                <a:latin typeface="Algerian" panose="04020705040A02060702" pitchFamily="82" charset="0"/>
              </a:rPr>
              <a:t>JELENLÉTÉBEN </a:t>
            </a:r>
            <a:r>
              <a:rPr lang="hu-HU" dirty="0" smtClean="0">
                <a:latin typeface="Algerian" panose="04020705040A02060702" pitchFamily="82" charset="0"/>
              </a:rPr>
              <a:t>EMLÉKTÁBLÁT HELYEZETT </a:t>
            </a:r>
            <a:r>
              <a:rPr lang="sv-SE" dirty="0" smtClean="0">
                <a:latin typeface="Algerian" panose="04020705040A02060702" pitchFamily="82" charset="0"/>
              </a:rPr>
              <a:t>EL </a:t>
            </a:r>
            <a:r>
              <a:rPr lang="hu-HU" dirty="0" smtClean="0">
                <a:latin typeface="Algerian" panose="04020705040A02060702" pitchFamily="82" charset="0"/>
              </a:rPr>
              <a:t>A</a:t>
            </a:r>
            <a:r>
              <a:rPr lang="sv-SE" dirty="0" smtClean="0">
                <a:latin typeface="Algerian" panose="04020705040A02060702" pitchFamily="82" charset="0"/>
              </a:rPr>
              <a:t> PAPLAK </a:t>
            </a:r>
            <a:r>
              <a:rPr lang="hu-HU" dirty="0" smtClean="0">
                <a:latin typeface="Algerian" panose="04020705040A02060702" pitchFamily="82" charset="0"/>
              </a:rPr>
              <a:t>UTCA FELŐLI RÉSZRE.     </a:t>
            </a:r>
            <a:endParaRPr lang="hu-HU" dirty="0">
              <a:latin typeface="Algerian" panose="04020705040A02060702" pitchFamily="82" charset="0"/>
            </a:endParaRPr>
          </a:p>
        </p:txBody>
      </p:sp>
    </p:spTree>
    <p:extLst>
      <p:ext uri="{BB962C8B-B14F-4D97-AF65-F5344CB8AC3E}">
        <p14:creationId xmlns="" xmlns:p14="http://schemas.microsoft.com/office/powerpoint/2010/main" val="1808853424"/>
      </p:ext>
    </p:extLst>
  </p:cSld>
  <p:clrMapOvr>
    <a:masterClrMapping/>
  </p:clrMapOvr>
  <p:transition spd="slow">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062187" y="0"/>
            <a:ext cx="4000322" cy="6703785"/>
          </a:xfrm>
        </p:spPr>
        <p:txBody>
          <a:bodyPr/>
          <a:lstStyle/>
          <a:p>
            <a:r>
              <a:rPr lang="hu-HU" sz="2000" dirty="0" smtClean="0">
                <a:latin typeface="Algerian" panose="04020705040A02060702" pitchFamily="82" charset="0"/>
              </a:rPr>
              <a:t>Baloldal</a:t>
            </a:r>
            <a:r>
              <a:rPr lang="sv-SE" sz="2000" dirty="0" smtClean="0">
                <a:latin typeface="Algerian" panose="04020705040A02060702" pitchFamily="82" charset="0"/>
              </a:rPr>
              <a:t>T</a:t>
            </a:r>
            <a:r>
              <a:rPr lang="sv-SE" dirty="0" smtClean="0">
                <a:latin typeface="Algerian" panose="04020705040A02060702" pitchFamily="82" charset="0"/>
              </a:rPr>
              <a:t> </a:t>
            </a:r>
            <a:br>
              <a:rPr lang="sv-SE" dirty="0" smtClean="0">
                <a:latin typeface="Algerian" panose="04020705040A02060702" pitchFamily="82" charset="0"/>
              </a:rPr>
            </a:br>
            <a:r>
              <a:rPr lang="hu-HU" dirty="0" smtClean="0">
                <a:latin typeface="Algerian" panose="04020705040A02060702" pitchFamily="82" charset="0"/>
              </a:rPr>
              <a:t>emléktábla 2000-ből</a:t>
            </a:r>
            <a:r>
              <a:rPr lang="sv-SE" dirty="0" smtClean="0">
                <a:latin typeface="Algerian" panose="04020705040A02060702" pitchFamily="82" charset="0"/>
              </a:rPr>
              <a:t> A </a:t>
            </a:r>
            <a:r>
              <a:rPr lang="hu-HU" dirty="0" smtClean="0">
                <a:latin typeface="Algerian" panose="04020705040A02060702" pitchFamily="82" charset="0"/>
              </a:rPr>
              <a:t>templom belsejében </a:t>
            </a:r>
            <a:r>
              <a:rPr lang="sv-SE" dirty="0" smtClean="0">
                <a:latin typeface="Algerian" panose="04020705040A02060702" pitchFamily="82" charset="0"/>
              </a:rPr>
              <a:t/>
            </a:r>
            <a:br>
              <a:rPr lang="sv-SE" dirty="0" smtClean="0">
                <a:latin typeface="Algerian" panose="04020705040A02060702" pitchFamily="82" charset="0"/>
              </a:rPr>
            </a:br>
            <a:r>
              <a:rPr lang="sv-SE" dirty="0" smtClean="0">
                <a:latin typeface="Algerian" panose="04020705040A02060702" pitchFamily="82" charset="0"/>
              </a:rPr>
              <a:t/>
            </a:r>
            <a:br>
              <a:rPr lang="sv-SE" dirty="0" smtClean="0">
                <a:latin typeface="Algerian" panose="04020705040A02060702" pitchFamily="82" charset="0"/>
              </a:rPr>
            </a:br>
            <a:r>
              <a:rPr lang="sv-SE" dirty="0" smtClean="0">
                <a:latin typeface="Algerian" panose="04020705040A02060702" pitchFamily="82" charset="0"/>
              </a:rPr>
              <a:t/>
            </a:r>
            <a:br>
              <a:rPr lang="sv-SE" dirty="0" smtClean="0">
                <a:latin typeface="Algerian" panose="04020705040A02060702" pitchFamily="82" charset="0"/>
              </a:rPr>
            </a:br>
            <a:r>
              <a:rPr lang="hu-HU" dirty="0" smtClean="0">
                <a:latin typeface="Algerian" panose="04020705040A02060702" pitchFamily="82" charset="0"/>
              </a:rPr>
              <a:t/>
            </a:r>
            <a:br>
              <a:rPr lang="hu-HU" dirty="0" smtClean="0">
                <a:latin typeface="Algerian" panose="04020705040A02060702" pitchFamily="82" charset="0"/>
              </a:rPr>
            </a:br>
            <a:r>
              <a:rPr lang="hu-HU" sz="2000" dirty="0" smtClean="0">
                <a:latin typeface="Algerian" panose="04020705040A02060702" pitchFamily="82" charset="0"/>
              </a:rPr>
              <a:t>Jobboldal</a:t>
            </a:r>
            <a:r>
              <a:rPr lang="sv-SE" sz="2000" dirty="0" smtClean="0">
                <a:latin typeface="Algerian" panose="04020705040A02060702" pitchFamily="82" charset="0"/>
              </a:rPr>
              <a:t>T</a:t>
            </a:r>
            <a:r>
              <a:rPr lang="hu-HU" sz="2000" dirty="0" smtClean="0">
                <a:latin typeface="Algerian" panose="04020705040A02060702" pitchFamily="82" charset="0"/>
              </a:rPr>
              <a:t> </a:t>
            </a:r>
            <a:r>
              <a:rPr lang="hu-HU" dirty="0" smtClean="0">
                <a:latin typeface="Algerian" panose="04020705040A02060702" pitchFamily="82" charset="0"/>
              </a:rPr>
              <a:t>emléktábla 2014-ből</a:t>
            </a:r>
            <a:r>
              <a:rPr lang="sv-SE" dirty="0" smtClean="0">
                <a:latin typeface="Algerian" panose="04020705040A02060702" pitchFamily="82" charset="0"/>
              </a:rPr>
              <a:t> </a:t>
            </a:r>
            <a:br>
              <a:rPr lang="sv-SE" dirty="0" smtClean="0">
                <a:latin typeface="Algerian" panose="04020705040A02060702" pitchFamily="82" charset="0"/>
              </a:rPr>
            </a:br>
            <a:r>
              <a:rPr lang="sv-SE" dirty="0" err="1" smtClean="0">
                <a:latin typeface="Algerian" panose="04020705040A02060702" pitchFamily="82" charset="0"/>
              </a:rPr>
              <a:t>Az</a:t>
            </a:r>
            <a:r>
              <a:rPr lang="sv-SE" dirty="0" smtClean="0">
                <a:latin typeface="Algerian" panose="04020705040A02060702" pitchFamily="82" charset="0"/>
              </a:rPr>
              <a:t> </a:t>
            </a:r>
            <a:r>
              <a:rPr lang="hu-HU" dirty="0" smtClean="0">
                <a:latin typeface="Algerian" panose="04020705040A02060702" pitchFamily="82" charset="0"/>
              </a:rPr>
              <a:t>utca</a:t>
            </a:r>
            <a:r>
              <a:rPr lang="sv-SE" dirty="0" smtClean="0">
                <a:latin typeface="Algerian" panose="04020705040A02060702" pitchFamily="82" charset="0"/>
              </a:rPr>
              <a:t>I</a:t>
            </a:r>
            <a:r>
              <a:rPr lang="hu-HU" dirty="0" smtClean="0">
                <a:latin typeface="Algerian" panose="04020705040A02060702" pitchFamily="82" charset="0"/>
              </a:rPr>
              <a:t> fronton</a:t>
            </a:r>
            <a:endParaRPr lang="hu-HU" dirty="0">
              <a:latin typeface="Algerian" panose="04020705040A02060702" pitchFamily="82" charset="0"/>
            </a:endParaRPr>
          </a:p>
        </p:txBody>
      </p:sp>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a:off x="346173" y="0"/>
            <a:ext cx="3822699" cy="6858000"/>
          </a:xfrm>
        </p:spPr>
      </p:pic>
      <p:pic>
        <p:nvPicPr>
          <p:cNvPr id="5" name="Kép 4"/>
          <p:cNvPicPr>
            <a:picLocks noChangeAspect="1"/>
          </p:cNvPicPr>
          <p:nvPr/>
        </p:nvPicPr>
        <p:blipFill>
          <a:blip r:embed="rId3"/>
          <a:stretch>
            <a:fillRect/>
          </a:stretch>
        </p:blipFill>
        <p:spPr>
          <a:xfrm>
            <a:off x="8076843" y="-594"/>
            <a:ext cx="4115157" cy="6858594"/>
          </a:xfrm>
          <a:prstGeom prst="rect">
            <a:avLst/>
          </a:prstGeom>
        </p:spPr>
      </p:pic>
    </p:spTree>
    <p:extLst>
      <p:ext uri="{BB962C8B-B14F-4D97-AF65-F5344CB8AC3E}">
        <p14:creationId xmlns="" xmlns:p14="http://schemas.microsoft.com/office/powerpoint/2010/main" val="122685483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3775" y="618517"/>
            <a:ext cx="10364451" cy="867383"/>
          </a:xfrm>
        </p:spPr>
        <p:txBody>
          <a:bodyPr/>
          <a:lstStyle/>
          <a:p>
            <a:endParaRPr lang="hu-HU" dirty="0"/>
          </a:p>
        </p:txBody>
      </p:sp>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a:off x="783772" y="112385"/>
            <a:ext cx="10972800" cy="6745615"/>
          </a:xfrm>
        </p:spPr>
      </p:pic>
    </p:spTree>
    <p:extLst>
      <p:ext uri="{BB962C8B-B14F-4D97-AF65-F5344CB8AC3E}">
        <p14:creationId xmlns="" xmlns:p14="http://schemas.microsoft.com/office/powerpoint/2010/main" val="1937679349"/>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8975" y="6204856"/>
            <a:ext cx="10581539" cy="475343"/>
          </a:xfrm>
        </p:spPr>
        <p:txBody>
          <a:bodyPr>
            <a:normAutofit fontScale="90000"/>
          </a:bodyPr>
          <a:lstStyle/>
          <a:p>
            <a:r>
              <a:rPr lang="hu-HU" dirty="0" err="1" smtClean="0">
                <a:latin typeface="Algerian" panose="04020705040A02060702" pitchFamily="82" charset="0"/>
              </a:rPr>
              <a:t>Hercegszőlősi</a:t>
            </a:r>
            <a:r>
              <a:rPr lang="hu-HU" dirty="0" smtClean="0">
                <a:latin typeface="Algerian" panose="04020705040A02060702" pitchFamily="82" charset="0"/>
              </a:rPr>
              <a:t> református templom 2016</a:t>
            </a:r>
            <a:endParaRPr lang="hu-HU" dirty="0">
              <a:latin typeface="Algerian" panose="04020705040A02060702" pitchFamily="82" charset="0"/>
            </a:endParaRPr>
          </a:p>
        </p:txBody>
      </p:sp>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a:off x="638626" y="204984"/>
            <a:ext cx="10551887" cy="5901903"/>
          </a:xfrm>
        </p:spPr>
      </p:pic>
    </p:spTree>
    <p:extLst>
      <p:ext uri="{BB962C8B-B14F-4D97-AF65-F5344CB8AC3E}">
        <p14:creationId xmlns="" xmlns:p14="http://schemas.microsoft.com/office/powerpoint/2010/main" val="1760328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1098832" y="948718"/>
            <a:ext cx="10364452" cy="5092854"/>
          </a:xfrm>
        </p:spPr>
        <p:txBody>
          <a:bodyPr/>
          <a:lstStyle/>
          <a:p>
            <a:r>
              <a:rPr lang="hu-HU" dirty="0" err="1" smtClean="0">
                <a:latin typeface="Algerian" panose="04020705040A02060702" pitchFamily="82" charset="0"/>
              </a:rPr>
              <a:t>FAragó</a:t>
            </a:r>
            <a:r>
              <a:rPr lang="hu-HU" dirty="0" smtClean="0">
                <a:latin typeface="Algerian" panose="04020705040A02060702" pitchFamily="82" charset="0"/>
              </a:rPr>
              <a:t> Ferenc </a:t>
            </a:r>
            <a:r>
              <a:rPr lang="hu-HU" dirty="0" err="1" smtClean="0">
                <a:latin typeface="Algerian" panose="04020705040A02060702" pitchFamily="82" charset="0"/>
              </a:rPr>
              <a:t>hercegszölősi</a:t>
            </a:r>
            <a:r>
              <a:rPr lang="hu-HU" dirty="0" smtClean="0">
                <a:latin typeface="Algerian" panose="04020705040A02060702" pitchFamily="82" charset="0"/>
              </a:rPr>
              <a:t> református lelkész </a:t>
            </a:r>
            <a:r>
              <a:rPr lang="hu-HU" dirty="0" err="1" smtClean="0">
                <a:latin typeface="Algerian" panose="04020705040A02060702" pitchFamily="82" charset="0"/>
              </a:rPr>
              <a:t>Bácskossuthfalván</a:t>
            </a:r>
            <a:r>
              <a:rPr lang="hu-HU" dirty="0" smtClean="0">
                <a:latin typeface="Algerian" panose="04020705040A02060702" pitchFamily="82" charset="0"/>
              </a:rPr>
              <a:t> született 1905.december 2.-án</a:t>
            </a:r>
          </a:p>
          <a:p>
            <a:r>
              <a:rPr lang="hu-HU" dirty="0" smtClean="0">
                <a:latin typeface="Algerian" panose="04020705040A02060702" pitchFamily="82" charset="0"/>
              </a:rPr>
              <a:t>A nagykunságból kunokkal betelepített (1786-ban) faluban </a:t>
            </a:r>
            <a:r>
              <a:rPr lang="hu-HU" dirty="0" err="1" smtClean="0">
                <a:latin typeface="Algerian" panose="04020705040A02060702" pitchFamily="82" charset="0"/>
              </a:rPr>
              <a:t>szűlei</a:t>
            </a:r>
            <a:r>
              <a:rPr lang="hu-HU" dirty="0" smtClean="0">
                <a:latin typeface="Algerian" panose="04020705040A02060702" pitchFamily="82" charset="0"/>
              </a:rPr>
              <a:t> a falusi lakosság népesség,középrétegéhez </a:t>
            </a:r>
            <a:r>
              <a:rPr lang="hu-HU" dirty="0" err="1" smtClean="0">
                <a:latin typeface="Algerian" panose="04020705040A02060702" pitchFamily="82" charset="0"/>
              </a:rPr>
              <a:t>tartoztak.Átmenetett</a:t>
            </a:r>
            <a:r>
              <a:rPr lang="hu-HU" dirty="0" smtClean="0">
                <a:latin typeface="Algerian" panose="04020705040A02060702" pitchFamily="82" charset="0"/>
              </a:rPr>
              <a:t> képeztek a földműves és az iparos réteg között.</a:t>
            </a:r>
          </a:p>
          <a:p>
            <a:r>
              <a:rPr lang="hu-HU" dirty="0" smtClean="0">
                <a:latin typeface="Algerian" panose="04020705040A02060702" pitchFamily="82" charset="0"/>
              </a:rPr>
              <a:t>A gondtalan gyermekkor mindennapjait egy váratlan,döbbenetes esemény megszakította. Ugyanis szülei távolétében,két leánytestvére egy lángra kapott szénakazaltűzében lelte halálát. A tragikus eset után édesanyja egészségi állapota folyamatosan romlott és néhány év után meg is halt. Édesapja aki már mint iparos tartotta el családját és természetesen két fiát a későbbiek folyamán újra megnősült és </a:t>
            </a:r>
            <a:r>
              <a:rPr lang="hu-HU" dirty="0" err="1" smtClean="0">
                <a:latin typeface="Algerian" panose="04020705040A02060702" pitchFamily="82" charset="0"/>
              </a:rPr>
              <a:t>Pacséra</a:t>
            </a:r>
            <a:r>
              <a:rPr lang="hu-HU" dirty="0" smtClean="0">
                <a:latin typeface="Algerian" panose="04020705040A02060702" pitchFamily="82" charset="0"/>
              </a:rPr>
              <a:t> költőzött.  </a:t>
            </a:r>
          </a:p>
          <a:p>
            <a:endParaRPr lang="hu-HU" dirty="0" smtClean="0">
              <a:latin typeface="Algerian" panose="04020705040A02060702" pitchFamily="82" charset="0"/>
            </a:endParaRPr>
          </a:p>
          <a:p>
            <a:endParaRPr lang="hu-HU" dirty="0" smtClean="0">
              <a:latin typeface="Algerian" panose="04020705040A02060702" pitchFamily="82" charset="0"/>
            </a:endParaRPr>
          </a:p>
        </p:txBody>
      </p:sp>
    </p:spTree>
    <p:extLst>
      <p:ext uri="{BB962C8B-B14F-4D97-AF65-F5344CB8AC3E}">
        <p14:creationId xmlns="" xmlns:p14="http://schemas.microsoft.com/office/powerpoint/2010/main" val="156620735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3775" y="6070600"/>
            <a:ext cx="10364451" cy="431800"/>
          </a:xfrm>
        </p:spPr>
        <p:txBody>
          <a:bodyPr>
            <a:normAutofit fontScale="90000"/>
          </a:bodyPr>
          <a:lstStyle/>
          <a:p>
            <a:r>
              <a:rPr lang="hu-HU" dirty="0" err="1" smtClean="0">
                <a:latin typeface="Algerian" panose="04020705040A02060702" pitchFamily="82" charset="0"/>
              </a:rPr>
              <a:t>Bács-bodrog</a:t>
            </a:r>
            <a:r>
              <a:rPr lang="hu-HU" dirty="0" smtClean="0">
                <a:latin typeface="Algerian" panose="04020705040A02060702" pitchFamily="82" charset="0"/>
              </a:rPr>
              <a:t> vármegye </a:t>
            </a:r>
            <a:endParaRPr lang="hu-HU" dirty="0">
              <a:latin typeface="Algerian" panose="04020705040A02060702" pitchFamily="82" charset="0"/>
            </a:endParaRPr>
          </a:p>
        </p:txBody>
      </p:sp>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a:off x="3302000" y="250217"/>
            <a:ext cx="4699000" cy="5350483"/>
          </a:xfrm>
        </p:spPr>
      </p:pic>
    </p:spTree>
    <p:extLst>
      <p:ext uri="{BB962C8B-B14F-4D97-AF65-F5344CB8AC3E}">
        <p14:creationId xmlns="" xmlns:p14="http://schemas.microsoft.com/office/powerpoint/2010/main" val="121525365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957317" y="868889"/>
            <a:ext cx="10363826" cy="5782282"/>
          </a:xfrm>
        </p:spPr>
        <p:txBody>
          <a:bodyPr>
            <a:normAutofit lnSpcReduction="10000"/>
          </a:bodyPr>
          <a:lstStyle/>
          <a:p>
            <a:r>
              <a:rPr lang="hu-HU" dirty="0" smtClean="0">
                <a:latin typeface="Algerian" panose="04020705040A02060702" pitchFamily="82" charset="0"/>
              </a:rPr>
              <a:t>Középiskolában </a:t>
            </a:r>
            <a:r>
              <a:rPr lang="hu-HU" dirty="0" err="1" smtClean="0">
                <a:latin typeface="Algerian" panose="04020705040A02060702" pitchFamily="82" charset="0"/>
              </a:rPr>
              <a:t>zomborban</a:t>
            </a:r>
            <a:r>
              <a:rPr lang="hu-HU" dirty="0" smtClean="0">
                <a:latin typeface="Algerian" panose="04020705040A02060702" pitchFamily="82" charset="0"/>
              </a:rPr>
              <a:t> járt. Politikailag a magyarság szempontjából a legnehezebb időben. Tanulmányait anyagi nehézségek kisérték és hogy megteremtse a tovább tanulás lehetőségét </a:t>
            </a:r>
            <a:r>
              <a:rPr lang="hu-HU" dirty="0" err="1" smtClean="0">
                <a:latin typeface="Algerian" panose="04020705040A02060702" pitchFamily="82" charset="0"/>
              </a:rPr>
              <a:t>őnfentartásra</a:t>
            </a:r>
            <a:r>
              <a:rPr lang="hu-HU" dirty="0" smtClean="0">
                <a:latin typeface="Algerian" panose="04020705040A02060702" pitchFamily="82" charset="0"/>
              </a:rPr>
              <a:t> kényszerült: fiatalabb gyerekeket tanított,korrepetált.</a:t>
            </a:r>
          </a:p>
          <a:p>
            <a:r>
              <a:rPr lang="hu-HU" dirty="0" smtClean="0">
                <a:latin typeface="Algerian" panose="04020705040A02060702" pitchFamily="82" charset="0"/>
              </a:rPr>
              <a:t>Az első világháború végén járunk a húszas évek elején amikor a teljes kilátástalanság határozta meg nemcsak a jelent hanem a jövőt is.</a:t>
            </a:r>
          </a:p>
          <a:p>
            <a:r>
              <a:rPr lang="hu-HU" dirty="0" smtClean="0">
                <a:latin typeface="Algerian" panose="04020705040A02060702" pitchFamily="82" charset="0"/>
              </a:rPr>
              <a:t>AZ érettségi után beiratkozott a teológiára pápára. mivel anyagi helyzete továbbra is gondot okozott ezért pápán is vállalt korrepetálást és általában olyan munkát amelyek többé-kevésbé biztosították anyagi helyzetét.</a:t>
            </a:r>
          </a:p>
          <a:p>
            <a:r>
              <a:rPr lang="hu-HU" dirty="0" smtClean="0">
                <a:latin typeface="Algerian" panose="04020705040A02060702" pitchFamily="82" charset="0"/>
              </a:rPr>
              <a:t>1920 után véglegesültek a trianoni határok,ami egyúttal azt jelentette,hogy megnehezült az átjárás úgy hogy az akkori fiatalok kénytelenek voltak átszökdösni a határon,tanulmányaiknak befejezése érdekében.  </a:t>
            </a:r>
            <a:endParaRPr lang="hu-HU" dirty="0">
              <a:latin typeface="Algerian" panose="04020705040A02060702" pitchFamily="82" charset="0"/>
            </a:endParaRPr>
          </a:p>
        </p:txBody>
      </p:sp>
    </p:spTree>
    <p:extLst>
      <p:ext uri="{BB962C8B-B14F-4D97-AF65-F5344CB8AC3E}">
        <p14:creationId xmlns="" xmlns:p14="http://schemas.microsoft.com/office/powerpoint/2010/main" val="292870241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881117" y="1206347"/>
            <a:ext cx="10363826" cy="4780796"/>
          </a:xfrm>
        </p:spPr>
        <p:txBody>
          <a:bodyPr/>
          <a:lstStyle/>
          <a:p>
            <a:r>
              <a:rPr lang="hu-HU" dirty="0" smtClean="0">
                <a:latin typeface="Algerian" panose="04020705040A02060702" pitchFamily="82" charset="0"/>
              </a:rPr>
              <a:t>Baranyát a szerb megszállók 1921-ig tartják és csak </a:t>
            </a:r>
            <a:r>
              <a:rPr lang="hu-HU" dirty="0" err="1" smtClean="0">
                <a:latin typeface="Algerian" panose="04020705040A02060702" pitchFamily="82" charset="0"/>
              </a:rPr>
              <a:t>agusztusban</a:t>
            </a:r>
            <a:r>
              <a:rPr lang="hu-HU" dirty="0" smtClean="0">
                <a:latin typeface="Algerian" panose="04020705040A02060702" pitchFamily="82" charset="0"/>
              </a:rPr>
              <a:t> kezdik meg a kivonulást és véglegesítik a határokat.</a:t>
            </a:r>
          </a:p>
          <a:p>
            <a:r>
              <a:rPr lang="hu-HU" dirty="0" smtClean="0">
                <a:latin typeface="Algerian" panose="04020705040A02060702" pitchFamily="82" charset="0"/>
              </a:rPr>
              <a:t>Pápáról 1927-ben maradékra kerül többségében magyarok által lakott hely volt ahol a 19.század végén(1898) a katolikus magyarság kéri a </a:t>
            </a:r>
            <a:r>
              <a:rPr lang="hu-HU" dirty="0" err="1" smtClean="0">
                <a:latin typeface="Algerian" panose="04020705040A02060702" pitchFamily="82" charset="0"/>
              </a:rPr>
              <a:t>gyakovoi</a:t>
            </a:r>
            <a:r>
              <a:rPr lang="hu-HU" dirty="0" smtClean="0">
                <a:latin typeface="Algerian" panose="04020705040A02060702" pitchFamily="82" charset="0"/>
              </a:rPr>
              <a:t> püspököt hogy magyar papot helyezzen a faluba. A püspök ezt vissza </a:t>
            </a:r>
            <a:r>
              <a:rPr lang="hu-HU" dirty="0" err="1" smtClean="0">
                <a:latin typeface="Algerian" panose="04020705040A02060702" pitchFamily="82" charset="0"/>
              </a:rPr>
              <a:t>útasítja</a:t>
            </a:r>
            <a:r>
              <a:rPr lang="hu-HU" dirty="0" smtClean="0">
                <a:latin typeface="Algerian" panose="04020705040A02060702" pitchFamily="82" charset="0"/>
              </a:rPr>
              <a:t> ekkor a református püspökhöz folyamodnak aki magyar papot küld és a katolikusság nagy része áttér. Faragó Ferenc volt itt 1898 óta a hatodik református lelkész.</a:t>
            </a:r>
          </a:p>
          <a:p>
            <a:r>
              <a:rPr lang="hu-HU" dirty="0" smtClean="0">
                <a:latin typeface="Algerian" panose="04020705040A02060702" pitchFamily="82" charset="0"/>
              </a:rPr>
              <a:t>A </a:t>
            </a:r>
            <a:r>
              <a:rPr lang="hu-HU" dirty="0" err="1" smtClean="0">
                <a:latin typeface="Algerian" panose="04020705040A02060702" pitchFamily="82" charset="0"/>
              </a:rPr>
              <a:t>szerb-horvát-szlován</a:t>
            </a:r>
            <a:r>
              <a:rPr lang="hu-HU" dirty="0" smtClean="0">
                <a:latin typeface="Algerian" panose="04020705040A02060702" pitchFamily="82" charset="0"/>
              </a:rPr>
              <a:t> királyság megalakulása után megszervezik a délvidéken a református egyházat (magyar,német,cseh hívekkel) valamint később az ifjúsággal való foglalkozást is.    </a:t>
            </a:r>
            <a:endParaRPr lang="hu-HU" dirty="0">
              <a:latin typeface="Algerian" panose="04020705040A02060702" pitchFamily="82" charset="0"/>
            </a:endParaRPr>
          </a:p>
        </p:txBody>
      </p:sp>
    </p:spTree>
    <p:extLst>
      <p:ext uri="{BB962C8B-B14F-4D97-AF65-F5344CB8AC3E}">
        <p14:creationId xmlns="" xmlns:p14="http://schemas.microsoft.com/office/powerpoint/2010/main" val="19759965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sz="quarter" idx="13"/>
          </p:nvPr>
        </p:nvPicPr>
        <p:blipFill>
          <a:blip r:embed="rId2">
            <a:extLst>
              <a:ext uri="{28A0092B-C50C-407E-A947-70E740481C1C}">
                <a14:useLocalDpi xmlns="" xmlns:a14="http://schemas.microsoft.com/office/drawing/2010/main" val="0"/>
              </a:ext>
            </a:extLst>
          </a:blip>
          <a:stretch>
            <a:fillRect/>
          </a:stretch>
        </p:blipFill>
        <p:spPr>
          <a:xfrm>
            <a:off x="2013857" y="538408"/>
            <a:ext cx="7881257" cy="5979441"/>
          </a:xfrm>
        </p:spPr>
      </p:pic>
    </p:spTree>
    <p:extLst>
      <p:ext uri="{BB962C8B-B14F-4D97-AF65-F5344CB8AC3E}">
        <p14:creationId xmlns="" xmlns:p14="http://schemas.microsoft.com/office/powerpoint/2010/main" val="3453026694"/>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quarter" idx="13"/>
          </p:nvPr>
        </p:nvSpPr>
        <p:spPr>
          <a:xfrm>
            <a:off x="794031" y="1108374"/>
            <a:ext cx="10363826" cy="4965854"/>
          </a:xfrm>
        </p:spPr>
        <p:txBody>
          <a:bodyPr/>
          <a:lstStyle/>
          <a:p>
            <a:r>
              <a:rPr lang="hu-HU" dirty="0" smtClean="0">
                <a:latin typeface="Algerian" panose="04020705040A02060702" pitchFamily="82" charset="0"/>
              </a:rPr>
              <a:t>Megalakul a </a:t>
            </a:r>
            <a:r>
              <a:rPr lang="hu-HU" dirty="0" err="1" smtClean="0">
                <a:latin typeface="Algerian" panose="04020705040A02060702" pitchFamily="82" charset="0"/>
              </a:rPr>
              <a:t>kie</a:t>
            </a:r>
            <a:r>
              <a:rPr lang="hu-HU" dirty="0" smtClean="0">
                <a:latin typeface="Algerian" panose="04020705040A02060702" pitchFamily="82" charset="0"/>
              </a:rPr>
              <a:t> ( </a:t>
            </a:r>
            <a:r>
              <a:rPr lang="hu-HU" dirty="0" err="1" smtClean="0">
                <a:latin typeface="Algerian" panose="04020705040A02060702" pitchFamily="82" charset="0"/>
              </a:rPr>
              <a:t>keresztyény</a:t>
            </a:r>
            <a:r>
              <a:rPr lang="hu-HU" dirty="0" smtClean="0">
                <a:latin typeface="Algerian" panose="04020705040A02060702" pitchFamily="82" charset="0"/>
              </a:rPr>
              <a:t> </a:t>
            </a:r>
            <a:r>
              <a:rPr lang="hu-HU" dirty="0" err="1" smtClean="0">
                <a:latin typeface="Algerian" panose="04020705040A02060702" pitchFamily="82" charset="0"/>
              </a:rPr>
              <a:t>ifjsusági</a:t>
            </a:r>
            <a:r>
              <a:rPr lang="hu-HU" dirty="0" smtClean="0">
                <a:latin typeface="Algerian" panose="04020705040A02060702" pitchFamily="82" charset="0"/>
              </a:rPr>
              <a:t> egyesület) amely összefogja a református </a:t>
            </a:r>
            <a:r>
              <a:rPr lang="hu-HU" dirty="0" err="1" smtClean="0">
                <a:latin typeface="Algerian" panose="04020705040A02060702" pitchFamily="82" charset="0"/>
              </a:rPr>
              <a:t>ifjuságot</a:t>
            </a:r>
            <a:r>
              <a:rPr lang="hu-HU" dirty="0" smtClean="0">
                <a:latin typeface="Algerian" panose="04020705040A02060702" pitchFamily="82" charset="0"/>
              </a:rPr>
              <a:t> az akkori </a:t>
            </a:r>
            <a:r>
              <a:rPr lang="hu-HU" dirty="0" err="1" smtClean="0">
                <a:latin typeface="Algerian" panose="04020705040A02060702" pitchFamily="82" charset="0"/>
              </a:rPr>
              <a:t>szerb-horvát-szlovén</a:t>
            </a:r>
            <a:r>
              <a:rPr lang="hu-HU" dirty="0" smtClean="0">
                <a:latin typeface="Algerian" panose="04020705040A02060702" pitchFamily="82" charset="0"/>
              </a:rPr>
              <a:t> királyságban. A </a:t>
            </a:r>
            <a:r>
              <a:rPr lang="hu-HU" dirty="0" err="1" smtClean="0">
                <a:latin typeface="Algerian" panose="04020705040A02060702" pitchFamily="82" charset="0"/>
              </a:rPr>
              <a:t>kie</a:t>
            </a:r>
            <a:r>
              <a:rPr lang="hu-HU" dirty="0" smtClean="0">
                <a:latin typeface="Algerian" panose="04020705040A02060702" pitchFamily="82" charset="0"/>
              </a:rPr>
              <a:t> célkitűzései </a:t>
            </a:r>
            <a:r>
              <a:rPr lang="hu-HU" dirty="0" err="1" smtClean="0">
                <a:latin typeface="Algerian" panose="04020705040A02060702" pitchFamily="82" charset="0"/>
              </a:rPr>
              <a:t>közűl</a:t>
            </a:r>
            <a:r>
              <a:rPr lang="hu-HU" dirty="0" smtClean="0">
                <a:latin typeface="Algerian" panose="04020705040A02060702" pitchFamily="82" charset="0"/>
              </a:rPr>
              <a:t> kiemelném a nyári tábor megszervezését.</a:t>
            </a:r>
          </a:p>
          <a:p>
            <a:r>
              <a:rPr lang="hu-HU" dirty="0" err="1" smtClean="0">
                <a:latin typeface="Algerian" panose="04020705040A02060702" pitchFamily="82" charset="0"/>
              </a:rPr>
              <a:t>Dubrovniktól</a:t>
            </a:r>
            <a:r>
              <a:rPr lang="hu-HU" dirty="0" smtClean="0">
                <a:latin typeface="Algerian" panose="04020705040A02060702" pitchFamily="82" charset="0"/>
              </a:rPr>
              <a:t> délre 8-10 km-nyi távolságban volt egy kis halászfalu: </a:t>
            </a:r>
            <a:r>
              <a:rPr lang="hu-HU" dirty="0" err="1" smtClean="0">
                <a:latin typeface="Algerian" panose="04020705040A02060702" pitchFamily="82" charset="0"/>
              </a:rPr>
              <a:t>Mlini</a:t>
            </a:r>
            <a:r>
              <a:rPr lang="hu-HU" dirty="0" smtClean="0">
                <a:latin typeface="Algerian" panose="04020705040A02060702" pitchFamily="82" charset="0"/>
              </a:rPr>
              <a:t>, a kavicsos tengerparton volt a reformátusok sátor tábora. Ideális környezet mediterrán növényzettel kiváló </a:t>
            </a:r>
            <a:r>
              <a:rPr lang="hu-HU" dirty="0" err="1" smtClean="0">
                <a:latin typeface="Algerian" panose="04020705040A02060702" pitchFamily="82" charset="0"/>
              </a:rPr>
              <a:t>klimával</a:t>
            </a:r>
            <a:r>
              <a:rPr lang="hu-HU" dirty="0" smtClean="0">
                <a:latin typeface="Algerian" panose="04020705040A02060702" pitchFamily="82" charset="0"/>
              </a:rPr>
              <a:t>.</a:t>
            </a:r>
          </a:p>
          <a:p>
            <a:r>
              <a:rPr lang="hu-HU" dirty="0" smtClean="0">
                <a:latin typeface="Algerian" panose="04020705040A02060702" pitchFamily="82" charset="0"/>
              </a:rPr>
              <a:t>1929-ben édesapám lement a </a:t>
            </a:r>
            <a:r>
              <a:rPr lang="hu-HU" dirty="0" err="1" smtClean="0">
                <a:latin typeface="Algerian" panose="04020705040A02060702" pitchFamily="82" charset="0"/>
              </a:rPr>
              <a:t>csoportal</a:t>
            </a:r>
            <a:r>
              <a:rPr lang="hu-HU" dirty="0" smtClean="0">
                <a:latin typeface="Algerian" panose="04020705040A02060702" pitchFamily="82" charset="0"/>
              </a:rPr>
              <a:t> </a:t>
            </a:r>
            <a:r>
              <a:rPr lang="hu-HU" dirty="0" err="1" smtClean="0">
                <a:latin typeface="Algerian" panose="04020705040A02060702" pitchFamily="82" charset="0"/>
              </a:rPr>
              <a:t>mlinibe</a:t>
            </a:r>
            <a:r>
              <a:rPr lang="hu-HU" dirty="0" smtClean="0">
                <a:latin typeface="Algerian" panose="04020705040A02060702" pitchFamily="82" charset="0"/>
              </a:rPr>
              <a:t>, ahol is megismerkedett édesanyámmal varga </a:t>
            </a:r>
            <a:r>
              <a:rPr lang="hu-HU" dirty="0" err="1" smtClean="0">
                <a:latin typeface="Algerian" panose="04020705040A02060702" pitchFamily="82" charset="0"/>
              </a:rPr>
              <a:t>vilmával</a:t>
            </a:r>
            <a:r>
              <a:rPr lang="hu-HU" dirty="0" smtClean="0">
                <a:latin typeface="Algerian" panose="04020705040A02060702" pitchFamily="82" charset="0"/>
              </a:rPr>
              <a:t>, aki </a:t>
            </a:r>
            <a:r>
              <a:rPr lang="hu-HU" dirty="0" err="1" smtClean="0">
                <a:latin typeface="Algerian" panose="04020705040A02060702" pitchFamily="82" charset="0"/>
              </a:rPr>
              <a:t>karancsról</a:t>
            </a:r>
            <a:r>
              <a:rPr lang="hu-HU" dirty="0" smtClean="0">
                <a:latin typeface="Algerian" panose="04020705040A02060702" pitchFamily="82" charset="0"/>
              </a:rPr>
              <a:t> jött a táborba </a:t>
            </a:r>
            <a:r>
              <a:rPr lang="hu-HU" dirty="0" err="1" smtClean="0">
                <a:latin typeface="Algerian" panose="04020705040A02060702" pitchFamily="82" charset="0"/>
              </a:rPr>
              <a:t>nagynényével</a:t>
            </a:r>
            <a:r>
              <a:rPr lang="hu-HU" dirty="0" smtClean="0">
                <a:latin typeface="Algerian" panose="04020705040A02060702" pitchFamily="82" charset="0"/>
              </a:rPr>
              <a:t> és barátnőjével. Édesanyám egy baranyai szőlősgazda leánya ( volt még egy lány és egy fiú testvére) aki a zombori zárdába járt iskolába ahol, a főhangsúly a viselkedés, általános műveltségi ismeretek, helyes beszéd volt. </a:t>
            </a:r>
            <a:endParaRPr lang="hu-HU" dirty="0">
              <a:latin typeface="Algerian" panose="04020705040A02060702" pitchFamily="82" charset="0"/>
            </a:endParaRPr>
          </a:p>
        </p:txBody>
      </p:sp>
    </p:spTree>
    <p:extLst>
      <p:ext uri="{BB962C8B-B14F-4D97-AF65-F5344CB8AC3E}">
        <p14:creationId xmlns="" xmlns:p14="http://schemas.microsoft.com/office/powerpoint/2010/main" val="15717021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Cseppecske">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TM04033925[[fn=Cseppecske]]</Template>
  <TotalTime>319</TotalTime>
  <Words>2399</Words>
  <Application>Microsoft Office PowerPoint</Application>
  <PresentationFormat>Anpassad</PresentationFormat>
  <Paragraphs>65</Paragraphs>
  <Slides>33</Slides>
  <Notes>0</Notes>
  <HiddenSlides>0</HiddenSlides>
  <MMClips>0</MMClips>
  <ScaleCrop>false</ScaleCrop>
  <HeadingPairs>
    <vt:vector size="4" baseType="variant">
      <vt:variant>
        <vt:lpstr>Tema</vt:lpstr>
      </vt:variant>
      <vt:variant>
        <vt:i4>1</vt:i4>
      </vt:variant>
      <vt:variant>
        <vt:lpstr>Bildrubriker</vt:lpstr>
      </vt:variant>
      <vt:variant>
        <vt:i4>33</vt:i4>
      </vt:variant>
    </vt:vector>
  </HeadingPairs>
  <TitlesOfParts>
    <vt:vector size="34" baseType="lpstr">
      <vt:lpstr>Cseppecske</vt:lpstr>
      <vt:lpstr>Faragó Ferenc ref. Esperes Hercegszőlős</vt:lpstr>
      <vt:lpstr>Faragó ferenc</vt:lpstr>
      <vt:lpstr>  1944                                 2014</vt:lpstr>
      <vt:lpstr>Bild 4</vt:lpstr>
      <vt:lpstr>Bács-bodrog vármegye </vt:lpstr>
      <vt:lpstr>Bild 6</vt:lpstr>
      <vt:lpstr>Bild 7</vt:lpstr>
      <vt:lpstr>Bild 8</vt:lpstr>
      <vt:lpstr>Bild 9</vt:lpstr>
      <vt:lpstr>Mlini</vt:lpstr>
      <vt:lpstr>A program eredeti példánya 1929-ből</vt:lpstr>
      <vt:lpstr>Bild 12</vt:lpstr>
      <vt:lpstr>Bild 13</vt:lpstr>
      <vt:lpstr>Édesanyám árpád bátyámmal  a paplakon</vt:lpstr>
      <vt:lpstr>Bild 15</vt:lpstr>
      <vt:lpstr>Faragó és Varga család</vt:lpstr>
      <vt:lpstr>Bild 17</vt:lpstr>
      <vt:lpstr>Bild 18</vt:lpstr>
      <vt:lpstr>Bild 19</vt:lpstr>
      <vt:lpstr>Bild 20</vt:lpstr>
      <vt:lpstr>Bild 21</vt:lpstr>
      <vt:lpstr>Bild 22</vt:lpstr>
      <vt:lpstr>Bild 23</vt:lpstr>
      <vt:lpstr>Ravasz lászló püspök hercegszőlősőn</vt:lpstr>
      <vt:lpstr>Bild 25</vt:lpstr>
      <vt:lpstr>Bild 26</vt:lpstr>
      <vt:lpstr>Bild 27</vt:lpstr>
      <vt:lpstr>Bild 28</vt:lpstr>
      <vt:lpstr>Bild 29</vt:lpstr>
      <vt:lpstr>Bild 30</vt:lpstr>
      <vt:lpstr>BaloldalT  emléktábla 2000-ből A templom belsejében     JobboldalT emléktábla 2014-ből  Az utcaI fronton</vt:lpstr>
      <vt:lpstr>Bild 32</vt:lpstr>
      <vt:lpstr>Hercegszőlősi református templom 2016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Faragó Ferenc ref. Esperes Hercegszőlős</dc:title>
  <dc:creator>Zsolt</dc:creator>
  <cp:lastModifiedBy>Microsoft</cp:lastModifiedBy>
  <cp:revision>45</cp:revision>
  <dcterms:created xsi:type="dcterms:W3CDTF">2016-06-21T11:02:46Z</dcterms:created>
  <dcterms:modified xsi:type="dcterms:W3CDTF">2016-08-18T09:41:30Z</dcterms:modified>
</cp:coreProperties>
</file>