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79"/>
  </p:notesMasterIdLst>
  <p:sldIdLst>
    <p:sldId id="256" r:id="rId2"/>
    <p:sldId id="326" r:id="rId3"/>
    <p:sldId id="261" r:id="rId4"/>
    <p:sldId id="305" r:id="rId5"/>
    <p:sldId id="310" r:id="rId6"/>
    <p:sldId id="334" r:id="rId7"/>
    <p:sldId id="350" r:id="rId8"/>
    <p:sldId id="333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11" r:id="rId21"/>
    <p:sldId id="347" r:id="rId22"/>
    <p:sldId id="348" r:id="rId23"/>
    <p:sldId id="349" r:id="rId24"/>
    <p:sldId id="304" r:id="rId25"/>
    <p:sldId id="353" r:id="rId26"/>
    <p:sldId id="269" r:id="rId27"/>
    <p:sldId id="300" r:id="rId28"/>
    <p:sldId id="268" r:id="rId29"/>
    <p:sldId id="312" r:id="rId30"/>
    <p:sldId id="267" r:id="rId31"/>
    <p:sldId id="318" r:id="rId32"/>
    <p:sldId id="331" r:id="rId33"/>
    <p:sldId id="319" r:id="rId34"/>
    <p:sldId id="314" r:id="rId35"/>
    <p:sldId id="307" r:id="rId36"/>
    <p:sldId id="313" r:id="rId37"/>
    <p:sldId id="306" r:id="rId38"/>
    <p:sldId id="330" r:id="rId39"/>
    <p:sldId id="286" r:id="rId40"/>
    <p:sldId id="258" r:id="rId41"/>
    <p:sldId id="266" r:id="rId42"/>
    <p:sldId id="317" r:id="rId43"/>
    <p:sldId id="295" r:id="rId44"/>
    <p:sldId id="335" r:id="rId45"/>
    <p:sldId id="262" r:id="rId46"/>
    <p:sldId id="301" r:id="rId47"/>
    <p:sldId id="289" r:id="rId48"/>
    <p:sldId id="270" r:id="rId49"/>
    <p:sldId id="265" r:id="rId50"/>
    <p:sldId id="291" r:id="rId51"/>
    <p:sldId id="294" r:id="rId52"/>
    <p:sldId id="325" r:id="rId53"/>
    <p:sldId id="292" r:id="rId54"/>
    <p:sldId id="321" r:id="rId55"/>
    <p:sldId id="323" r:id="rId56"/>
    <p:sldId id="356" r:id="rId57"/>
    <p:sldId id="290" r:id="rId58"/>
    <p:sldId id="308" r:id="rId59"/>
    <p:sldId id="354" r:id="rId60"/>
    <p:sldId id="355" r:id="rId61"/>
    <p:sldId id="275" r:id="rId62"/>
    <p:sldId id="273" r:id="rId63"/>
    <p:sldId id="285" r:id="rId64"/>
    <p:sldId id="276" r:id="rId65"/>
    <p:sldId id="274" r:id="rId66"/>
    <p:sldId id="280" r:id="rId67"/>
    <p:sldId id="277" r:id="rId68"/>
    <p:sldId id="278" r:id="rId69"/>
    <p:sldId id="279" r:id="rId70"/>
    <p:sldId id="351" r:id="rId71"/>
    <p:sldId id="283" r:id="rId72"/>
    <p:sldId id="281" r:id="rId73"/>
    <p:sldId id="282" r:id="rId74"/>
    <p:sldId id="284" r:id="rId75"/>
    <p:sldId id="329" r:id="rId76"/>
    <p:sldId id="352" r:id="rId77"/>
    <p:sldId id="332" r:id="rId7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8904" autoAdjust="0"/>
  </p:normalViewPr>
  <p:slideViewPr>
    <p:cSldViewPr>
      <p:cViewPr>
        <p:scale>
          <a:sx n="90" d="100"/>
          <a:sy n="90" d="100"/>
        </p:scale>
        <p:origin x="-336" y="48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C05CA-D5B6-42AD-A9BE-602D2B971DAF}" type="datetimeFigureOut">
              <a:rPr lang="sv-SE" smtClean="0"/>
              <a:pPr/>
              <a:t>2016-07-13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25D5C-6F83-4A0A-B340-B888891B83B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786712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25D5C-6F83-4A0A-B340-B888891B83B4}" type="slidenum">
              <a:rPr lang="sv-SE" smtClean="0"/>
              <a:pPr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55735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25D5C-6F83-4A0A-B340-B888891B83B4}" type="slidenum">
              <a:rPr lang="sv-SE" smtClean="0"/>
              <a:pPr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58934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25D5C-6F83-4A0A-B340-B888891B83B4}" type="slidenum">
              <a:rPr lang="sv-SE" smtClean="0"/>
              <a:pPr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66548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FE1A-81C6-4C83-87D5-343D751338CE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7935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EBA41-A047-41B2-B6C4-84A4884526DB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84485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722AC-EE0B-4A5B-B7EB-2C9D12FD9C9C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10392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AADC8-CF22-4D6E-B571-9536C8EC6B26}" type="datetime1">
              <a:rPr lang="sv-SE" smtClean="0"/>
              <a:pPr>
                <a:defRPr/>
              </a:pPr>
              <a:t>2016-07-13</a:t>
            </a:fld>
            <a:endParaRPr lang="hu-HU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NyEMRLSz-2015</a:t>
            </a:r>
            <a:endParaRPr lang="hu-HU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DA0B0-82EA-4938-8C65-03EC75F6026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CFF25-6398-4E2E-8F67-7FFFE8AAA41C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849493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6BA3C-0B03-4910-9BED-7C82AC111682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9878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9D7E-3C3A-47C0-9F73-1C55ABDA549F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34666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6E79-0DBB-4496-81A3-0B6A6406D173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73418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4B042-1405-4A12-A166-51BAAA2A8DFD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27587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80D3E-4DDA-43A8-88DB-F2A9D259B0D7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92020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DE0F-9877-4B6F-B63A-2EEA0402E886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78640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BF5E-D0A6-46DB-BB64-D1A3CA6AC3CE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91489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ECFE-E14E-46B5-AC0F-05533D721A70}" type="datetime1">
              <a:rPr lang="sv-SE" smtClean="0"/>
              <a:pPr/>
              <a:t>2016-07-13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D497F-084B-4BC1-9AC1-E88EF4DE22C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08021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reposzt.hu/blog/jakab-balint/2016-03-31/csendes-huseg-dicseret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hyperlink" Target="http://www.ferencesek.hu/in-memoriam-paskai-laszlo-pacifik-of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reformatus.hu/mutat/10565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internetfigyelo.wordpress.com/2015/10/22/magyarorszag-langokban-egy-nep-harca-a-szabadsagert-ungarn-in-flammen-1956/" TargetMode="Externa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4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hhrf.org/kisebbsegkutatas/kk_2010_04/cikk.php?id=189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ttre.hu/hirek/orszagos/osszehivtak-a-kozos-zsinatot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liceum.tyachiv.info/Hun/index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laszlo-a@mail.ru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5725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 rot="20525439">
            <a:off x="4079264" y="1808555"/>
            <a:ext cx="139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 smtClean="0"/>
              <a:t>Emlékezzünk</a:t>
            </a:r>
            <a:endParaRPr lang="sv-S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01008"/>
            <a:ext cx="8369213" cy="116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/>
        </p:nvSpPr>
        <p:spPr>
          <a:xfrm>
            <a:off x="755576" y="494116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b="1" i="1" dirty="0" err="1" smtClean="0"/>
              <a:t>Tanácskozásunk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támogatója</a:t>
            </a:r>
            <a:r>
              <a:rPr lang="sv-SE" sz="2000" b="1" i="1" dirty="0" smtClean="0"/>
              <a:t> </a:t>
            </a:r>
            <a:br>
              <a:rPr lang="sv-SE" sz="2000" b="1" i="1" dirty="0" smtClean="0"/>
            </a:br>
            <a:r>
              <a:rPr lang="sv-SE" sz="2000" b="1" i="1" dirty="0" err="1" smtClean="0"/>
              <a:t>az</a:t>
            </a:r>
            <a:r>
              <a:rPr lang="sv-SE" sz="2000" b="1" i="1" dirty="0" smtClean="0"/>
              <a:t> 1956-os </a:t>
            </a:r>
            <a:r>
              <a:rPr lang="sv-SE" sz="2000" b="1" i="1" dirty="0" err="1" smtClean="0"/>
              <a:t>emlékév</a:t>
            </a:r>
            <a:r>
              <a:rPr lang="sv-SE" sz="2000" b="1" i="1" dirty="0" smtClean="0"/>
              <a:t> </a:t>
            </a:r>
            <a:r>
              <a:rPr lang="sv-SE" sz="2000" b="1" i="1" dirty="0" err="1" smtClean="0"/>
              <a:t>Sinkovits</a:t>
            </a:r>
            <a:r>
              <a:rPr lang="sv-SE" sz="2000" b="1" i="1" dirty="0" smtClean="0"/>
              <a:t> Imre  KKETTKK-56P- 04-0330 </a:t>
            </a:r>
            <a:r>
              <a:rPr lang="sv-SE" sz="2000" b="1" i="1" dirty="0" err="1" smtClean="0"/>
              <a:t>pályázat</a:t>
            </a:r>
            <a:r>
              <a:rPr lang="sv-SE" sz="2000" b="1" i="1" dirty="0" smtClean="0"/>
              <a:t> </a:t>
            </a:r>
            <a:r>
              <a:rPr lang="sv-SE" b="1" i="1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40046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10</a:t>
            </a:fld>
            <a:endParaRPr lang="sv-SE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312" y="2204864"/>
            <a:ext cx="7335949" cy="442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20764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381375"/>
            <a:ext cx="2857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113" y="3533775"/>
            <a:ext cx="2857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9269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3131840" y="332656"/>
            <a:ext cx="4305617" cy="156966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Papp Vilmos lelkipásztort </a:t>
            </a:r>
            <a:r>
              <a:rPr lang="sv-SE" sz="2400" b="1" dirty="0" smtClean="0">
                <a:solidFill>
                  <a:schemeClr val="bg1"/>
                </a:solidFill>
              </a:rPr>
              <a:t/>
            </a:r>
            <a:br>
              <a:rPr lang="sv-SE" sz="2400" b="1" dirty="0" smtClean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</a:rPr>
              <a:t>életének </a:t>
            </a:r>
            <a:r>
              <a:rPr lang="hu-HU" sz="2400" b="1" dirty="0">
                <a:solidFill>
                  <a:schemeClr val="bg1"/>
                </a:solidFill>
              </a:rPr>
              <a:t>84. életévében </a:t>
            </a:r>
            <a:r>
              <a:rPr lang="sv-SE" sz="2400" b="1" dirty="0" smtClean="0">
                <a:solidFill>
                  <a:schemeClr val="bg1"/>
                </a:solidFill>
              </a:rPr>
              <a:t> </a:t>
            </a:r>
            <a:br>
              <a:rPr lang="sv-SE" sz="2400" b="1" dirty="0" smtClean="0">
                <a:solidFill>
                  <a:schemeClr val="bg1"/>
                </a:solidFill>
              </a:rPr>
            </a:br>
            <a:r>
              <a:rPr lang="sv-SE" sz="2400" b="1" dirty="0" smtClean="0">
                <a:solidFill>
                  <a:schemeClr val="bg1"/>
                </a:solidFill>
              </a:rPr>
              <a:t>2016. MÁRC. 15. </a:t>
            </a:r>
            <a:br>
              <a:rPr lang="sv-SE" sz="2400" b="1" dirty="0" smtClean="0">
                <a:solidFill>
                  <a:schemeClr val="bg1"/>
                </a:solidFill>
              </a:rPr>
            </a:br>
            <a:r>
              <a:rPr lang="hu-HU" sz="2400" b="1" dirty="0" smtClean="0">
                <a:solidFill>
                  <a:schemeClr val="bg1"/>
                </a:solidFill>
              </a:rPr>
              <a:t>szólította </a:t>
            </a:r>
            <a:r>
              <a:rPr lang="hu-HU" sz="2400" b="1" dirty="0">
                <a:solidFill>
                  <a:schemeClr val="bg1"/>
                </a:solidFill>
              </a:rPr>
              <a:t>haza az Úr. </a:t>
            </a:r>
            <a:endParaRPr lang="sv-S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5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000" b="1" dirty="0" smtClean="0"/>
              <a:t>2016.03.31</a:t>
            </a:r>
            <a:r>
              <a:rPr lang="hu-HU" sz="2000" b="1" dirty="0"/>
              <a:t>. - Jakab </a:t>
            </a:r>
            <a:r>
              <a:rPr lang="hu-HU" sz="2000" b="1" dirty="0" smtClean="0"/>
              <a:t>Bálint</a:t>
            </a:r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hu-HU" sz="2800" b="1" dirty="0"/>
              <a:t>A csendes hűség dícsérete</a:t>
            </a:r>
            <a:endParaRPr lang="sv-SE" sz="28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513535" y="2420888"/>
            <a:ext cx="7992888" cy="378565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sv-SE" sz="2000" b="1" dirty="0"/>
              <a:t>Papp </a:t>
            </a:r>
            <a:r>
              <a:rPr lang="sv-SE" sz="2000" b="1" dirty="0" smtClean="0"/>
              <a:t>Vilmos </a:t>
            </a:r>
            <a:r>
              <a:rPr lang="hu-HU" sz="2000" dirty="0" smtClean="0"/>
              <a:t>egyházához </a:t>
            </a:r>
            <a:r>
              <a:rPr lang="hu-HU" sz="2000" dirty="0"/>
              <a:t>és népéhez hű </a:t>
            </a:r>
            <a:r>
              <a:rPr lang="hu-HU" sz="2000" dirty="0" smtClean="0"/>
              <a:t>szolga</a:t>
            </a:r>
            <a:r>
              <a:rPr lang="sv-SE" sz="2000" dirty="0" smtClean="0"/>
              <a:t>. </a:t>
            </a:r>
            <a:r>
              <a:rPr lang="hu-HU" sz="2000" dirty="0" smtClean="0"/>
              <a:t>Pályaképét</a:t>
            </a:r>
            <a:r>
              <a:rPr lang="hu-HU" sz="2000" dirty="0"/>
              <a:t>, tudományos és publicisztikai munkásságát megrajzolták a nekrológok, </a:t>
            </a:r>
            <a:r>
              <a:rPr lang="sv-SE" sz="2000" dirty="0" smtClean="0"/>
              <a:t>18 </a:t>
            </a:r>
            <a:r>
              <a:rPr lang="hu-HU" sz="2000" dirty="0" smtClean="0"/>
              <a:t>kötet</a:t>
            </a:r>
            <a:r>
              <a:rPr lang="hu-HU" sz="2000" dirty="0"/>
              <a:t>, több mint </a:t>
            </a:r>
            <a:r>
              <a:rPr lang="sv-SE" sz="2000" dirty="0" smtClean="0"/>
              <a:t>1.300 </a:t>
            </a:r>
            <a:r>
              <a:rPr lang="hu-HU" sz="2000" dirty="0" smtClean="0"/>
              <a:t> </a:t>
            </a:r>
            <a:r>
              <a:rPr lang="hu-HU" sz="2000" dirty="0"/>
              <a:t>nyomtatásban megjelent cikk</a:t>
            </a:r>
            <a:r>
              <a:rPr lang="hu-HU" sz="2000" dirty="0" smtClean="0"/>
              <a:t>.</a:t>
            </a:r>
            <a:r>
              <a:rPr lang="sv-SE" sz="2000" dirty="0" smtClean="0"/>
              <a:t> </a:t>
            </a:r>
            <a:r>
              <a:rPr lang="hu-HU" sz="2000" dirty="0" smtClean="0"/>
              <a:t>Legjelentősebbnek </a:t>
            </a:r>
            <a:r>
              <a:rPr lang="hu-HU" sz="2000" dirty="0"/>
              <a:t>mégis azt a hangyaszorgalommal összegyűjtött </a:t>
            </a:r>
            <a:r>
              <a:rPr lang="hu-HU" sz="2000" b="1" dirty="0">
                <a:solidFill>
                  <a:srgbClr val="002060"/>
                </a:solidFill>
              </a:rPr>
              <a:t>öt kötetet lehet tartani, amelyben a 20. század diktatúrái református egyházi áldozatainak vázlatos életsorsait rajzolja meg</a:t>
            </a:r>
            <a:r>
              <a:rPr lang="hu-HU" sz="2000" dirty="0"/>
              <a:t>. Ez az öt kötet csendes válasz a hangoskodóknak. Az egyházat kioktatóknak. Csendes válasz, mert nem tudják azok, akik most harsognak, hogy mit jelentett ellenőrzőponttól ellenőrzőpontig kitartani, hogy egy megfélemlített néptöredék, az őrségi reformátusság megtizedeltjeihez a legnehezebb időkben is eljusson az evangélium</a:t>
            </a:r>
            <a:r>
              <a:rPr lang="hu-HU" sz="2000" dirty="0" smtClean="0"/>
              <a:t>.</a:t>
            </a:r>
            <a:r>
              <a:rPr lang="sv-SE" sz="2000" dirty="0" smtClean="0"/>
              <a:t> </a:t>
            </a:r>
            <a:r>
              <a:rPr lang="hu-HU" sz="2000" dirty="0" smtClean="0"/>
              <a:t>Mindig </a:t>
            </a:r>
            <a:r>
              <a:rPr lang="hu-HU" sz="2000" dirty="0"/>
              <a:t>voltak olyanok, akiknek fogai közé kellett visszagyömöszölni a szót, s ha nem sikerült, visszaverték a fogakkal együtt a kor pribékjei.</a:t>
            </a:r>
            <a:endParaRPr lang="sv-SE" sz="2000" dirty="0"/>
          </a:p>
        </p:txBody>
      </p:sp>
      <p:sp>
        <p:nvSpPr>
          <p:cNvPr id="6" name="Rektangel 5"/>
          <p:cNvSpPr/>
          <p:nvPr/>
        </p:nvSpPr>
        <p:spPr>
          <a:xfrm>
            <a:off x="513535" y="1628800"/>
            <a:ext cx="7992888" cy="369332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hlinkClick r:id="rId2"/>
              </a:rPr>
              <a:t>http://</a:t>
            </a:r>
            <a:r>
              <a:rPr lang="sv-SE" b="1" dirty="0" smtClean="0">
                <a:hlinkClick r:id="rId2"/>
              </a:rPr>
              <a:t>reposzt.hu/blog/jakab-balint/2016-03-31/csendes-huseg-dicserete</a:t>
            </a:r>
            <a:r>
              <a:rPr lang="sv-SE" b="1" dirty="0" smtClean="0"/>
              <a:t> </a:t>
            </a:r>
            <a:endParaRPr lang="sv-SE" b="1" dirty="0"/>
          </a:p>
        </p:txBody>
      </p:sp>
      <p:pic>
        <p:nvPicPr>
          <p:cNvPr id="7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69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1520" y="45104"/>
            <a:ext cx="8208912" cy="1223656"/>
          </a:xfrm>
        </p:spPr>
        <p:txBody>
          <a:bodyPr>
            <a:normAutofit fontScale="90000"/>
          </a:bodyPr>
          <a:lstStyle/>
          <a:p>
            <a:r>
              <a:rPr lang="sv-SE" sz="2800" dirty="0"/>
              <a:t>M</a:t>
            </a:r>
            <a:r>
              <a:rPr lang="hu-HU" sz="2800" dirty="0"/>
              <a:t>árcius 30-án 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b="1" i="1" dirty="0" smtClean="0"/>
              <a:t>ELKÖSZÖNTÜNK </a:t>
            </a:r>
            <a:r>
              <a:rPr lang="sv-SE" sz="2800" b="1" i="1" dirty="0"/>
              <a:t>DR. PAPP VILMOSTÓL</a:t>
            </a:r>
            <a:r>
              <a:rPr lang="sv-SE" sz="2800" dirty="0"/>
              <a:t>, 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200" dirty="0" smtClean="0"/>
              <a:t>A </a:t>
            </a:r>
            <a:r>
              <a:rPr lang="sv-SE" sz="2200" dirty="0"/>
              <a:t>REFORMÁTUS ÚJSÁGÍRÁS DOYENJÉTŐL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683568" y="1340768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vigasztalás </a:t>
            </a:r>
            <a:r>
              <a:rPr lang="hu-HU" sz="2400" dirty="0"/>
              <a:t>Igéit </a:t>
            </a:r>
            <a:r>
              <a:rPr lang="hu-HU" sz="2400" i="1" dirty="0"/>
              <a:t>Steinbach József </a:t>
            </a:r>
            <a:r>
              <a:rPr lang="hu-HU" sz="2400" dirty="0"/>
              <a:t>dunántúli püspök hirdette. Életéről, bajánsenyei, majd kőbányai szolgálatáról, </a:t>
            </a:r>
            <a:r>
              <a:rPr lang="hu-HU" sz="2400" i="1" dirty="0" smtClean="0"/>
              <a:t>Szakál </a:t>
            </a:r>
            <a:r>
              <a:rPr lang="hu-HU" sz="2400" i="1" dirty="0"/>
              <a:t>Péter</a:t>
            </a:r>
            <a:r>
              <a:rPr lang="hu-HU" sz="2400" dirty="0"/>
              <a:t>, az Őrségi Református Egyházmegye  </a:t>
            </a:r>
            <a:r>
              <a:rPr lang="hu-HU" sz="2400" dirty="0" smtClean="0"/>
              <a:t>esperese</a:t>
            </a:r>
            <a:r>
              <a:rPr lang="sv-SE" sz="2400" dirty="0" smtClean="0"/>
              <a:t> </a:t>
            </a:r>
            <a:r>
              <a:rPr lang="hu-HU" sz="2400" dirty="0" smtClean="0"/>
              <a:t>váz</a:t>
            </a:r>
            <a:r>
              <a:rPr lang="sv-SE" sz="2400" dirty="0" smtClean="0"/>
              <a:t>o</a:t>
            </a:r>
            <a:r>
              <a:rPr lang="hu-HU" sz="2400" dirty="0" smtClean="0"/>
              <a:t>lt</a:t>
            </a:r>
            <a:r>
              <a:rPr lang="sv-SE" sz="2400" dirty="0" smtClean="0"/>
              <a:t> </a:t>
            </a:r>
            <a:r>
              <a:rPr lang="hu-HU" sz="2400" dirty="0" smtClean="0"/>
              <a:t>képet</a:t>
            </a:r>
            <a:r>
              <a:rPr lang="sv-SE" sz="2400" dirty="0" smtClean="0"/>
              <a:t>.</a:t>
            </a:r>
            <a:r>
              <a:rPr lang="hu-HU" sz="2400" dirty="0" smtClean="0"/>
              <a:t> Kőbányai </a:t>
            </a:r>
            <a:r>
              <a:rPr lang="hu-HU" sz="2400" dirty="0"/>
              <a:t>lelkészutóda, </a:t>
            </a:r>
            <a:r>
              <a:rPr lang="hu-HU" sz="2400" i="1" dirty="0"/>
              <a:t>Szilágyi-Sándor András</a:t>
            </a:r>
            <a:r>
              <a:rPr lang="hu-HU" sz="2400" dirty="0"/>
              <a:t> mondott </a:t>
            </a:r>
            <a:r>
              <a:rPr lang="hu-HU" sz="2400" dirty="0" smtClean="0"/>
              <a:t>hála</a:t>
            </a:r>
            <a:r>
              <a:rPr lang="sv-SE" sz="2400" dirty="0" smtClean="0"/>
              <a:t>-</a:t>
            </a:r>
            <a:r>
              <a:rPr lang="hu-HU" sz="2400" dirty="0" smtClean="0"/>
              <a:t>adó </a:t>
            </a:r>
            <a:r>
              <a:rPr lang="hu-HU" sz="2400" dirty="0"/>
              <a:t>imát. A síri liturgiát Szakál Zoltán helybeli </a:t>
            </a:r>
            <a:r>
              <a:rPr lang="hu-HU" sz="2400" dirty="0" smtClean="0"/>
              <a:t>lelk</a:t>
            </a:r>
            <a:r>
              <a:rPr lang="sv-SE" sz="2400" dirty="0" smtClean="0"/>
              <a:t>p. </a:t>
            </a:r>
            <a:r>
              <a:rPr lang="hu-HU" sz="2400" dirty="0" smtClean="0"/>
              <a:t>vezette</a:t>
            </a:r>
            <a:r>
              <a:rPr lang="hu-HU" sz="2400" dirty="0"/>
              <a:t>. </a:t>
            </a:r>
            <a:endParaRPr lang="sv-SE" sz="2400" dirty="0" smtClean="0"/>
          </a:p>
          <a:p>
            <a:endParaRPr lang="sv-SE" sz="2400" dirty="0"/>
          </a:p>
          <a:p>
            <a:r>
              <a:rPr lang="hu-HU" sz="2400" dirty="0" smtClean="0"/>
              <a:t>A </a:t>
            </a:r>
            <a:r>
              <a:rPr lang="hu-HU" sz="2400" dirty="0"/>
              <a:t>közel 40 palástos lelkipásztor és nagyszámú végtisztességtévő gyülekezet előtt Dr. Békefy Lajos PhD, a lap felelős szerkesztője emlékezett meg </a:t>
            </a:r>
            <a:r>
              <a:rPr lang="hu-HU" sz="2400" dirty="0" smtClean="0"/>
              <a:t>a </a:t>
            </a:r>
            <a:r>
              <a:rPr lang="hu-HU" sz="2400" dirty="0"/>
              <a:t>Magyar Református Presbiteri Szövetség és lapja, a Presbiter szerkesztőbizottsága </a:t>
            </a:r>
            <a:r>
              <a:rPr lang="hu-HU" sz="2400" dirty="0" smtClean="0"/>
              <a:t>nevében</a:t>
            </a:r>
            <a:r>
              <a:rPr lang="sv-SE" sz="2400" dirty="0" smtClean="0"/>
              <a:t> </a:t>
            </a:r>
            <a:r>
              <a:rPr lang="hu-HU" sz="2400" dirty="0" smtClean="0"/>
              <a:t>Dr</a:t>
            </a:r>
            <a:r>
              <a:rPr lang="hu-HU" sz="2400" dirty="0"/>
              <a:t>. Papp Vilmos 25 éven át legtermékenyebb </a:t>
            </a:r>
            <a:r>
              <a:rPr lang="hu-HU" sz="2400" dirty="0" smtClean="0"/>
              <a:t>szerző</a:t>
            </a:r>
            <a:r>
              <a:rPr lang="sv-SE" sz="2400" dirty="0" smtClean="0"/>
              <a:t>i </a:t>
            </a:r>
            <a:r>
              <a:rPr lang="hu-HU" sz="2400" dirty="0" smtClean="0"/>
              <a:t>gazdag életmű</a:t>
            </a:r>
            <a:r>
              <a:rPr lang="sv-SE" sz="2400" dirty="0" err="1" smtClean="0"/>
              <a:t>jér</a:t>
            </a:r>
            <a:r>
              <a:rPr lang="hu-HU" sz="2400" dirty="0" smtClean="0"/>
              <a:t>ő</a:t>
            </a:r>
            <a:r>
              <a:rPr lang="sv-SE" sz="2400" dirty="0" smtClean="0"/>
              <a:t>l és </a:t>
            </a:r>
            <a:r>
              <a:rPr lang="sv-SE" sz="2400" dirty="0" err="1" smtClean="0"/>
              <a:t>publicisztikai</a:t>
            </a:r>
            <a:r>
              <a:rPr lang="hu-HU" sz="2400" dirty="0" smtClean="0"/>
              <a:t> </a:t>
            </a:r>
            <a:r>
              <a:rPr lang="hu-HU" sz="2400" dirty="0"/>
              <a:t>örökségéről</a:t>
            </a:r>
            <a:endParaRPr lang="sv-SE" sz="2400" dirty="0"/>
          </a:p>
        </p:txBody>
      </p:sp>
      <p:pic>
        <p:nvPicPr>
          <p:cNvPr id="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57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sv-SE" sz="2400" b="1" dirty="0" smtClean="0"/>
              <a:t>T</a:t>
            </a:r>
            <a:r>
              <a:rPr lang="hu-HU" sz="2400" b="1" dirty="0" smtClean="0"/>
              <a:t>ő</a:t>
            </a:r>
            <a:r>
              <a:rPr lang="sv-SE" sz="2400" b="1" dirty="0" err="1" smtClean="0"/>
              <a:t>kés</a:t>
            </a:r>
            <a:r>
              <a:rPr lang="sv-SE" sz="2400" b="1" dirty="0" smtClean="0"/>
              <a:t> István, TD </a:t>
            </a:r>
            <a:r>
              <a:rPr lang="sv-SE" sz="2400" b="1" dirty="0" err="1" smtClean="0"/>
              <a:t>kolozsvári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professzor</a:t>
            </a:r>
            <a:r>
              <a:rPr lang="sv-SE" sz="2400" b="1" dirty="0" smtClean="0"/>
              <a:t> </a:t>
            </a:r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sv-SE" sz="1800" b="1" dirty="0" smtClean="0"/>
              <a:t>*</a:t>
            </a:r>
            <a:r>
              <a:rPr lang="hu-HU" sz="1800" b="1" dirty="0" smtClean="0"/>
              <a:t>1916</a:t>
            </a:r>
            <a:r>
              <a:rPr lang="hu-HU" sz="1800" b="1" dirty="0"/>
              <a:t>. augusztus </a:t>
            </a:r>
            <a:r>
              <a:rPr lang="hu-HU" sz="1800" b="1" dirty="0" smtClean="0"/>
              <a:t>8</a:t>
            </a:r>
            <a:r>
              <a:rPr lang="sv-SE" sz="1800" b="1" dirty="0" smtClean="0"/>
              <a:t> </a:t>
            </a:r>
            <a:r>
              <a:rPr lang="hu-HU" sz="1800" b="1" dirty="0" smtClean="0"/>
              <a:t>–</a:t>
            </a:r>
            <a:r>
              <a:rPr lang="sv-SE" sz="1800" b="1" dirty="0" smtClean="0"/>
              <a:t> †2016. jan. 15.</a:t>
            </a:r>
            <a:endParaRPr lang="sv-SE" sz="1800" b="1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13</a:t>
            </a:fld>
            <a:endParaRPr lang="sv-S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676" y="936975"/>
            <a:ext cx="5760640" cy="261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>
          <a:xfrm>
            <a:off x="494705" y="3526910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sv-SE" dirty="0"/>
              <a:t>T</a:t>
            </a:r>
            <a:r>
              <a:rPr lang="hu-HU" dirty="0" smtClean="0"/>
              <a:t>udós</a:t>
            </a:r>
            <a:r>
              <a:rPr lang="sv-SE" dirty="0" smtClean="0"/>
              <a:t> </a:t>
            </a:r>
            <a:r>
              <a:rPr lang="hu-HU" dirty="0" smtClean="0"/>
              <a:t>tanítója</a:t>
            </a:r>
            <a:r>
              <a:rPr lang="sv-SE" dirty="0" smtClean="0"/>
              <a:t> E</a:t>
            </a:r>
            <a:r>
              <a:rPr lang="hu-HU" dirty="0" smtClean="0"/>
              <a:t>urópa szórvány</a:t>
            </a:r>
            <a:r>
              <a:rPr lang="sv-SE" dirty="0" smtClean="0"/>
              <a:t>r</a:t>
            </a:r>
            <a:r>
              <a:rPr lang="hu-HU" dirty="0" smtClean="0"/>
              <a:t>eformátus nép</a:t>
            </a:r>
            <a:r>
              <a:rPr lang="sv-SE" dirty="0"/>
              <a:t>e</a:t>
            </a:r>
            <a:r>
              <a:rPr lang="hu-HU" dirty="0" smtClean="0"/>
              <a:t> </a:t>
            </a:r>
            <a:r>
              <a:rPr lang="hu-HU" dirty="0"/>
              <a:t>számos </a:t>
            </a:r>
            <a:r>
              <a:rPr lang="hu-HU" dirty="0" smtClean="0"/>
              <a:t>lelkipásztorának.</a:t>
            </a:r>
            <a:endParaRPr lang="sv-SE" dirty="0" smtClean="0"/>
          </a:p>
          <a:p>
            <a:pPr marL="285750" indent="-285750">
              <a:buFontTx/>
              <a:buChar char="-"/>
            </a:pPr>
            <a:r>
              <a:rPr lang="sv-SE" dirty="0" smtClean="0"/>
              <a:t>E</a:t>
            </a:r>
            <a:r>
              <a:rPr lang="hu-HU" dirty="0" smtClean="0"/>
              <a:t>gy </a:t>
            </a:r>
            <a:r>
              <a:rPr lang="hu-HU" dirty="0"/>
              <a:t>nemzettestben gondolkodó és eszerint élő - elődjeihöz méltó </a:t>
            </a:r>
            <a:r>
              <a:rPr lang="hu-HU" dirty="0" smtClean="0"/>
              <a:t>pásztor</a:t>
            </a:r>
            <a:r>
              <a:rPr lang="sv-SE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Ö</a:t>
            </a:r>
            <a:r>
              <a:rPr lang="hu-HU" dirty="0" smtClean="0"/>
              <a:t>rökre </a:t>
            </a:r>
            <a:r>
              <a:rPr lang="hu-HU" dirty="0"/>
              <a:t>beírta nevét a Magyar reformátusok szellemi </a:t>
            </a:r>
            <a:r>
              <a:rPr lang="hu-HU" dirty="0" smtClean="0"/>
              <a:t>Pantheonjába</a:t>
            </a:r>
            <a:endParaRPr lang="sv-SE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Istené </a:t>
            </a:r>
            <a:r>
              <a:rPr lang="hu-HU" dirty="0"/>
              <a:t>legyen </a:t>
            </a:r>
            <a:r>
              <a:rPr lang="hu-HU" dirty="0" smtClean="0"/>
              <a:t>a </a:t>
            </a:r>
            <a:r>
              <a:rPr lang="hu-HU" dirty="0"/>
              <a:t>dicsőség, </a:t>
            </a:r>
            <a:r>
              <a:rPr lang="hu-HU" dirty="0" smtClean="0"/>
              <a:t>ravatala </a:t>
            </a:r>
            <a:r>
              <a:rPr lang="hu-HU" dirty="0"/>
              <a:t>mellett</a:t>
            </a:r>
            <a:r>
              <a:rPr lang="sv-SE" dirty="0"/>
              <a:t>i</a:t>
            </a:r>
            <a:r>
              <a:rPr lang="hu-HU" dirty="0"/>
              <a:t> </a:t>
            </a:r>
            <a:r>
              <a:rPr lang="hu-HU" dirty="0" smtClean="0"/>
              <a:t>bizonyságtétel</a:t>
            </a:r>
            <a:r>
              <a:rPr lang="sv-SE" dirty="0" smtClean="0"/>
              <a:t>kor </a:t>
            </a:r>
            <a:r>
              <a:rPr lang="hu-HU" dirty="0" smtClean="0"/>
              <a:t>lélekben </a:t>
            </a:r>
            <a:r>
              <a:rPr lang="sv-SE" dirty="0" smtClean="0"/>
              <a:t>mi is </a:t>
            </a:r>
            <a:r>
              <a:rPr lang="sv-SE" dirty="0" err="1" smtClean="0"/>
              <a:t>jelen</a:t>
            </a:r>
            <a:r>
              <a:rPr lang="hu-HU" dirty="0" smtClean="0"/>
              <a:t>: </a:t>
            </a:r>
            <a:r>
              <a:rPr lang="hu-HU" dirty="0"/>
              <a:t>”</a:t>
            </a:r>
            <a:r>
              <a:rPr lang="hu-HU" b="1" i="1" dirty="0"/>
              <a:t>Ama nemes harcot megharcoltam, futásomat elvégeztem, a hitet megtartottam: Végezetre eltétetett nékem az igazság koronája</a:t>
            </a:r>
            <a:r>
              <a:rPr lang="hu-HU" dirty="0"/>
              <a:t>” 2 Tim 4:7-8 a.</a:t>
            </a:r>
          </a:p>
          <a:p>
            <a:pPr marL="285750" indent="-285750">
              <a:buFontTx/>
              <a:buChar char="-"/>
            </a:pPr>
            <a:r>
              <a:rPr lang="hu-HU" dirty="0"/>
              <a:t>Áldja meg az Úr azt a hantot, mely alatt megpihen, legyen gyászolóinak a viszontlátás bizonyosságával vigaszul keresztyén reménységünk szerinti új életre kelése, örök életre szóló feltámadása egykoron.</a:t>
            </a:r>
          </a:p>
          <a:p>
            <a:pPr marL="285750" indent="-285750">
              <a:buFontTx/>
              <a:buChar char="-"/>
            </a:pPr>
            <a:r>
              <a:rPr lang="sv-SE" dirty="0" smtClean="0"/>
              <a:t>R</a:t>
            </a:r>
            <a:r>
              <a:rPr lang="hu-HU" dirty="0" smtClean="0"/>
              <a:t>észvét</a:t>
            </a:r>
            <a:r>
              <a:rPr lang="sv-SE" dirty="0" err="1" smtClean="0"/>
              <a:t>nyilatkozat</a:t>
            </a:r>
            <a:r>
              <a:rPr lang="sv-SE" dirty="0" smtClean="0"/>
              <a:t> </a:t>
            </a:r>
            <a:r>
              <a:rPr lang="hu-HU" dirty="0" smtClean="0"/>
              <a:t>Tőkés </a:t>
            </a:r>
            <a:r>
              <a:rPr lang="sv-SE" dirty="0" err="1" smtClean="0"/>
              <a:t>Lászlónak</a:t>
            </a:r>
            <a:r>
              <a:rPr lang="sv-SE" dirty="0" smtClean="0"/>
              <a:t> és </a:t>
            </a:r>
            <a:r>
              <a:rPr lang="sv-SE" dirty="0" err="1" smtClean="0"/>
              <a:t>az</a:t>
            </a:r>
            <a:r>
              <a:rPr lang="sv-SE" dirty="0" smtClean="0"/>
              <a:t> Erdélyi Ref. </a:t>
            </a:r>
            <a:r>
              <a:rPr lang="sv-SE" dirty="0" err="1" smtClean="0"/>
              <a:t>Egyházkerületnek</a:t>
            </a:r>
            <a:endParaRPr lang="sv-SE" dirty="0"/>
          </a:p>
        </p:txBody>
      </p:sp>
      <p:pic>
        <p:nvPicPr>
          <p:cNvPr id="14338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29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14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614933" y="529958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b="1" dirty="0"/>
              <a:t>Dr. </a:t>
            </a:r>
            <a:r>
              <a:rPr lang="sv-SE" sz="2400" b="1" dirty="0" err="1"/>
              <a:t>Eszenyeiné</a:t>
            </a:r>
            <a:r>
              <a:rPr lang="sv-SE" sz="2400" b="1" dirty="0"/>
              <a:t> Dr. </a:t>
            </a:r>
            <a:r>
              <a:rPr lang="sv-SE" sz="2400" b="1" dirty="0" err="1"/>
              <a:t>Széles</a:t>
            </a:r>
            <a:r>
              <a:rPr lang="sv-SE" sz="2400" b="1" dirty="0"/>
              <a:t> </a:t>
            </a:r>
            <a:r>
              <a:rPr lang="sv-SE" sz="2400" b="1" dirty="0" smtClean="0"/>
              <a:t>Mária *1927 – †2016-02-12</a:t>
            </a:r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ref. </a:t>
            </a:r>
            <a:r>
              <a:rPr lang="sv-SE" b="1" dirty="0" err="1" smtClean="0"/>
              <a:t>lelk</a:t>
            </a:r>
            <a:r>
              <a:rPr lang="sv-SE" b="1" dirty="0" smtClean="0"/>
              <a:t>. a </a:t>
            </a:r>
            <a:r>
              <a:rPr lang="sv-SE" b="1" dirty="0" err="1" smtClean="0"/>
              <a:t>Kolozsvári</a:t>
            </a:r>
            <a:r>
              <a:rPr lang="sv-SE" b="1" dirty="0" smtClean="0"/>
              <a:t> </a:t>
            </a:r>
            <a:r>
              <a:rPr lang="sv-SE" b="1" dirty="0" err="1" smtClean="0"/>
              <a:t>Teológiai</a:t>
            </a:r>
            <a:r>
              <a:rPr lang="sv-SE" b="1" dirty="0" smtClean="0"/>
              <a:t> </a:t>
            </a:r>
            <a:r>
              <a:rPr lang="sv-SE" b="1" dirty="0" err="1"/>
              <a:t>Intézet</a:t>
            </a:r>
            <a:r>
              <a:rPr lang="sv-SE" b="1" dirty="0"/>
              <a:t> </a:t>
            </a:r>
            <a:r>
              <a:rPr lang="sv-SE" b="1" dirty="0" err="1"/>
              <a:t>nyugalmazott</a:t>
            </a:r>
            <a:r>
              <a:rPr lang="sv-SE" b="1" dirty="0"/>
              <a:t> </a:t>
            </a:r>
            <a:r>
              <a:rPr lang="sv-SE" b="1" dirty="0" err="1"/>
              <a:t>ószövetséges</a:t>
            </a:r>
            <a:r>
              <a:rPr lang="sv-SE" b="1" dirty="0"/>
              <a:t> </a:t>
            </a:r>
            <a:r>
              <a:rPr lang="sv-SE" b="1" dirty="0" err="1"/>
              <a:t>professzora</a:t>
            </a:r>
            <a:endParaRPr lang="sv-SE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071" y="3717032"/>
            <a:ext cx="75247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2448273" cy="280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7281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06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23928" y="1556792"/>
            <a:ext cx="4906888" cy="1143000"/>
          </a:xfrm>
        </p:spPr>
        <p:txBody>
          <a:bodyPr>
            <a:normAutofit/>
          </a:bodyPr>
          <a:lstStyle/>
          <a:p>
            <a:r>
              <a:rPr lang="sv-SE" sz="2700" dirty="0" err="1" smtClean="0"/>
              <a:t>Hollandiában</a:t>
            </a:r>
            <a:r>
              <a:rPr lang="sv-SE" sz="2700" dirty="0" smtClean="0"/>
              <a:t> 91 </a:t>
            </a:r>
            <a:r>
              <a:rPr lang="sv-SE" sz="2700" dirty="0" err="1" smtClean="0"/>
              <a:t>évesen</a:t>
            </a:r>
            <a:r>
              <a:rPr lang="sv-SE" sz="2700" dirty="0" smtClean="0"/>
              <a:t>  </a:t>
            </a:r>
            <a:br>
              <a:rPr lang="sv-SE" sz="2700" dirty="0" smtClean="0"/>
            </a:br>
            <a:r>
              <a:rPr lang="sv-SE" sz="2700" dirty="0" smtClean="0"/>
              <a:t>2016. </a:t>
            </a:r>
            <a:r>
              <a:rPr lang="sv-SE" sz="2700" dirty="0" err="1" smtClean="0"/>
              <a:t>június</a:t>
            </a:r>
            <a:r>
              <a:rPr lang="sv-SE" sz="2700" dirty="0" smtClean="0"/>
              <a:t> 1. </a:t>
            </a:r>
            <a:r>
              <a:rPr lang="sv-SE" sz="2700" dirty="0" err="1" smtClean="0"/>
              <a:t>elhúnyt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779912" y="2852936"/>
            <a:ext cx="5050904" cy="291318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sv-SE" dirty="0" smtClean="0"/>
              <a:t>			</a:t>
            </a:r>
          </a:p>
          <a:p>
            <a:pPr>
              <a:buNone/>
            </a:pPr>
            <a:r>
              <a:rPr lang="sv-SE" dirty="0" smtClean="0"/>
              <a:t>			</a:t>
            </a:r>
          </a:p>
          <a:p>
            <a:pPr>
              <a:buNone/>
            </a:pPr>
            <a:r>
              <a:rPr lang="sv-SE" dirty="0" smtClean="0"/>
              <a:t>		</a:t>
            </a:r>
            <a:r>
              <a:rPr lang="sv-SE" sz="5800" dirty="0" err="1" smtClean="0"/>
              <a:t>Végh</a:t>
            </a:r>
            <a:r>
              <a:rPr lang="sv-SE" sz="5800" dirty="0" smtClean="0"/>
              <a:t> </a:t>
            </a:r>
            <a:r>
              <a:rPr lang="sv-SE" sz="5800" dirty="0" err="1" smtClean="0"/>
              <a:t>József</a:t>
            </a:r>
            <a:r>
              <a:rPr lang="sv-SE" sz="5800" dirty="0" smtClean="0"/>
              <a:t> ref. </a:t>
            </a:r>
            <a:r>
              <a:rPr lang="sv-SE" sz="5800" dirty="0" err="1" smtClean="0"/>
              <a:t>lelk</a:t>
            </a:r>
            <a:r>
              <a:rPr lang="sv-SE" sz="5800" dirty="0" smtClean="0"/>
              <a:t>.</a:t>
            </a:r>
            <a:endParaRPr lang="sv-SE" dirty="0" smtClean="0"/>
          </a:p>
          <a:p>
            <a:endParaRPr lang="sv-SE" dirty="0" smtClean="0"/>
          </a:p>
          <a:p>
            <a:pPr>
              <a:buNone/>
            </a:pPr>
            <a:r>
              <a:rPr lang="sv-SE" dirty="0" smtClean="0"/>
              <a:t>	1957: a ’</a:t>
            </a:r>
            <a:r>
              <a:rPr lang="sv-SE" i="1" dirty="0" smtClean="0"/>
              <a:t>J</a:t>
            </a:r>
            <a:r>
              <a:rPr lang="hu-HU" i="1" dirty="0" smtClean="0"/>
              <a:t>ő</a:t>
            </a:r>
            <a:r>
              <a:rPr lang="sv-SE" i="1" dirty="0" err="1" smtClean="0"/>
              <a:t>jjetek</a:t>
            </a:r>
            <a:r>
              <a:rPr lang="sv-SE" i="1" dirty="0" smtClean="0"/>
              <a:t>’ </a:t>
            </a:r>
            <a:r>
              <a:rPr lang="sv-SE" dirty="0" err="1" smtClean="0"/>
              <a:t>szerkeszt</a:t>
            </a:r>
            <a:r>
              <a:rPr lang="hu-HU" dirty="0" smtClean="0"/>
              <a:t>ő</a:t>
            </a:r>
            <a:r>
              <a:rPr lang="sv-SE" dirty="0" smtClean="0"/>
              <a:t>je is volt</a:t>
            </a:r>
            <a:br>
              <a:rPr lang="sv-SE" dirty="0" smtClean="0"/>
            </a:br>
            <a:r>
              <a:rPr lang="sv-SE" dirty="0" err="1" smtClean="0"/>
              <a:t>ifj</a:t>
            </a:r>
            <a:r>
              <a:rPr lang="sv-SE" dirty="0" smtClean="0"/>
              <a:t>. </a:t>
            </a:r>
            <a:r>
              <a:rPr lang="sv-SE" dirty="0" err="1" smtClean="0"/>
              <a:t>Kibédi</a:t>
            </a:r>
            <a:r>
              <a:rPr lang="sv-SE" dirty="0" smtClean="0"/>
              <a:t> </a:t>
            </a:r>
            <a:r>
              <a:rPr lang="sv-SE" dirty="0" err="1" smtClean="0"/>
              <a:t>Varga</a:t>
            </a:r>
            <a:r>
              <a:rPr lang="sv-SE" dirty="0" smtClean="0"/>
              <a:t> </a:t>
            </a:r>
            <a:r>
              <a:rPr lang="sv-SE" dirty="0" err="1" smtClean="0"/>
              <a:t>Sándor</a:t>
            </a:r>
            <a:r>
              <a:rPr lang="sv-SE" dirty="0" smtClean="0"/>
              <a:t>, Tóth Miklós </a:t>
            </a:r>
            <a:r>
              <a:rPr lang="sv-SE" dirty="0" err="1" smtClean="0"/>
              <a:t>és</a:t>
            </a:r>
            <a:r>
              <a:rPr lang="sv-SE" dirty="0" smtClean="0"/>
              <a:t> </a:t>
            </a:r>
            <a:r>
              <a:rPr lang="sv-SE" dirty="0" err="1" smtClean="0"/>
              <a:t>Tüski</a:t>
            </a:r>
            <a:r>
              <a:rPr lang="sv-SE" dirty="0" smtClean="0"/>
              <a:t> </a:t>
            </a:r>
            <a:r>
              <a:rPr lang="sv-SE" dirty="0" err="1" smtClean="0"/>
              <a:t>Istvánnal</a:t>
            </a:r>
            <a:r>
              <a:rPr lang="sv-SE" dirty="0" smtClean="0"/>
              <a:t> </a:t>
            </a:r>
            <a:r>
              <a:rPr lang="sv-SE" dirty="0" err="1" smtClean="0"/>
              <a:t>együt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15</a:t>
            </a:fld>
            <a:endParaRPr lang="sv-SE"/>
          </a:p>
        </p:txBody>
      </p:sp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3114711" cy="531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Autofit/>
          </a:bodyPr>
          <a:lstStyle/>
          <a:p>
            <a:r>
              <a:rPr lang="hu-HU" sz="1800" i="1" dirty="0"/>
              <a:t> “Eszetekbe juttatom, testvéreim, az evangéliumot, amelyet hirdettem nektek, amelyet be is fogadtatok, amelyben meg is maradtatok…, hogy Krisztus meghalt a mi bűneinkért az Írások szerint, eltemették, és feltámadt a harmadik napon az Írások szerint, és megjelent…” (</a:t>
            </a:r>
            <a:r>
              <a:rPr lang="hu-HU" sz="1800" i="1" dirty="0" smtClean="0"/>
              <a:t>1Kor </a:t>
            </a:r>
            <a:r>
              <a:rPr lang="hu-HU" sz="1800" i="1" dirty="0"/>
              <a:t>15</a:t>
            </a:r>
            <a:r>
              <a:rPr lang="hu-HU" sz="1800" i="1" dirty="0" smtClean="0"/>
              <a:t>,</a:t>
            </a:r>
            <a:r>
              <a:rPr lang="sv-SE" sz="1800" i="1" dirty="0" smtClean="0"/>
              <a:t> </a:t>
            </a:r>
            <a:r>
              <a:rPr lang="hu-HU" sz="1800" i="1" dirty="0" smtClean="0"/>
              <a:t>1-5</a:t>
            </a:r>
            <a:r>
              <a:rPr lang="hu-HU" sz="1800" i="1" dirty="0"/>
              <a:t>)</a:t>
            </a:r>
            <a:endParaRPr lang="sv-SE" sz="18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2090175" cy="31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16</a:t>
            </a:fld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2843808" y="2564904"/>
            <a:ext cx="60486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b="1" dirty="0" smtClean="0"/>
              <a:t>Dunántúli Ref</a:t>
            </a:r>
            <a:r>
              <a:rPr lang="sv-SE" b="1" dirty="0" smtClean="0"/>
              <a:t>. </a:t>
            </a:r>
            <a:r>
              <a:rPr lang="hu-HU" b="1" dirty="0" smtClean="0"/>
              <a:t>Egyh</a:t>
            </a:r>
            <a:r>
              <a:rPr lang="sv-SE" b="1" dirty="0" smtClean="0"/>
              <a:t>. k</a:t>
            </a:r>
            <a:r>
              <a:rPr lang="hu-HU" b="1" dirty="0" smtClean="0"/>
              <a:t>erület főgondnoka</a:t>
            </a:r>
            <a:r>
              <a:rPr lang="sv-SE" b="1" dirty="0" smtClean="0"/>
              <a:t> </a:t>
            </a:r>
            <a:r>
              <a:rPr lang="hu-HU" b="1" dirty="0" smtClean="0"/>
              <a:t>1990- 2002 </a:t>
            </a:r>
            <a:r>
              <a:rPr lang="sv-SE" b="1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hu-HU" b="1" dirty="0"/>
              <a:t>a M</a:t>
            </a:r>
            <a:r>
              <a:rPr lang="sv-SE" b="1" dirty="0"/>
              <a:t>RE </a:t>
            </a:r>
            <a:r>
              <a:rPr lang="hu-HU" b="1" dirty="0"/>
              <a:t>Zsinatának </a:t>
            </a:r>
            <a:r>
              <a:rPr lang="sv-SE" b="1" dirty="0"/>
              <a:t>v</a:t>
            </a:r>
            <a:r>
              <a:rPr lang="hu-HU" b="1" dirty="0"/>
              <a:t>ilági elnöke </a:t>
            </a:r>
            <a:r>
              <a:rPr lang="sv-SE" b="1" dirty="0" smtClean="0"/>
              <a:t>1997 – 2002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1990-ben </a:t>
            </a:r>
            <a:r>
              <a:rPr lang="hu-HU" dirty="0"/>
              <a:t>Tata országgyűlési </a:t>
            </a:r>
            <a:r>
              <a:rPr lang="hu-HU" dirty="0" smtClean="0"/>
              <a:t>képviselőj</a:t>
            </a:r>
            <a:r>
              <a:rPr lang="sv-SE" dirty="0" smtClean="0"/>
              <a:t>e</a:t>
            </a:r>
            <a:endParaRPr lang="sv-SE" dirty="0"/>
          </a:p>
          <a:p>
            <a:pPr marL="285750" indent="-285750">
              <a:buFontTx/>
              <a:buChar char="-"/>
            </a:pPr>
            <a:r>
              <a:rPr lang="hu-HU" dirty="0" smtClean="0"/>
              <a:t>1991 </a:t>
            </a:r>
            <a:r>
              <a:rPr lang="sv-SE" dirty="0" smtClean="0"/>
              <a:t>- </a:t>
            </a:r>
            <a:r>
              <a:rPr lang="hu-HU" dirty="0" smtClean="0"/>
              <a:t>1994 művelődési </a:t>
            </a:r>
            <a:r>
              <a:rPr lang="hu-HU" dirty="0"/>
              <a:t>és közoktatási </a:t>
            </a:r>
            <a:r>
              <a:rPr lang="hu-HU" dirty="0" smtClean="0"/>
              <a:t>államtitkár</a:t>
            </a:r>
            <a:r>
              <a:rPr lang="sv-SE" dirty="0" smtClean="0"/>
              <a:t>. </a:t>
            </a:r>
            <a:br>
              <a:rPr lang="sv-SE" dirty="0" smtClean="0"/>
            </a:br>
            <a:r>
              <a:rPr lang="sv-SE" i="1" dirty="0" err="1" smtClean="0"/>
              <a:t>Érdeme</a:t>
            </a:r>
            <a:r>
              <a:rPr lang="sv-SE" i="1" dirty="0" smtClean="0"/>
              <a:t> a</a:t>
            </a:r>
            <a:r>
              <a:rPr lang="hu-HU" i="1" dirty="0" smtClean="0"/>
              <a:t>z </a:t>
            </a:r>
            <a:r>
              <a:rPr lang="hu-HU" i="1" dirty="0"/>
              <a:t>1950-es években államosított egyházi iskolák </a:t>
            </a:r>
            <a:r>
              <a:rPr lang="sv-SE" i="1" dirty="0" smtClean="0"/>
              <a:t>v</a:t>
            </a:r>
            <a:r>
              <a:rPr lang="hu-HU" i="1" dirty="0" smtClean="0"/>
              <a:t>isszaszolgáltatás</a:t>
            </a:r>
            <a:r>
              <a:rPr lang="sv-SE" i="1" dirty="0" smtClean="0"/>
              <a:t>a </a:t>
            </a:r>
            <a:r>
              <a:rPr lang="hu-HU" i="1" dirty="0" smtClean="0"/>
              <a:t>és </a:t>
            </a:r>
            <a:r>
              <a:rPr lang="hu-HU" i="1" dirty="0"/>
              <a:t>a nemzeti </a:t>
            </a:r>
            <a:r>
              <a:rPr lang="hu-HU" i="1" dirty="0" smtClean="0"/>
              <a:t>alaptanterv</a:t>
            </a:r>
            <a:r>
              <a:rPr lang="hu-HU" dirty="0" smtClean="0"/>
              <a:t>. </a:t>
            </a:r>
            <a:endParaRPr lang="sv-SE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1994-</a:t>
            </a:r>
            <a:r>
              <a:rPr lang="sv-SE" dirty="0" smtClean="0"/>
              <a:t>2005 </a:t>
            </a:r>
            <a:r>
              <a:rPr lang="hu-HU" dirty="0" smtClean="0"/>
              <a:t>a </a:t>
            </a:r>
            <a:r>
              <a:rPr lang="hu-HU" dirty="0"/>
              <a:t>Pápai </a:t>
            </a:r>
            <a:r>
              <a:rPr lang="hu-HU" dirty="0" smtClean="0"/>
              <a:t>Ref</a:t>
            </a:r>
            <a:r>
              <a:rPr lang="sv-SE" dirty="0" smtClean="0"/>
              <a:t>. </a:t>
            </a:r>
            <a:r>
              <a:rPr lang="hu-HU" dirty="0" smtClean="0"/>
              <a:t>Gimnázium igazgatója. </a:t>
            </a:r>
            <a:endParaRPr lang="sv-SE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2005</a:t>
            </a:r>
            <a:r>
              <a:rPr lang="sv-SE" dirty="0" smtClean="0"/>
              <a:t>-</a:t>
            </a:r>
            <a:r>
              <a:rPr lang="hu-HU" dirty="0" smtClean="0"/>
              <a:t>2011</a:t>
            </a:r>
            <a:r>
              <a:rPr lang="sv-SE" dirty="0" smtClean="0"/>
              <a:t> a</a:t>
            </a:r>
            <a:r>
              <a:rPr lang="hu-HU" dirty="0" smtClean="0"/>
              <a:t> </a:t>
            </a:r>
            <a:r>
              <a:rPr lang="sv-SE" dirty="0" err="1" smtClean="0"/>
              <a:t>Tatai</a:t>
            </a:r>
            <a:r>
              <a:rPr lang="sv-SE" dirty="0" smtClean="0"/>
              <a:t> </a:t>
            </a:r>
            <a:r>
              <a:rPr lang="hu-HU" dirty="0" smtClean="0"/>
              <a:t>Ref</a:t>
            </a:r>
            <a:r>
              <a:rPr lang="sv-SE" dirty="0" smtClean="0"/>
              <a:t>. </a:t>
            </a:r>
            <a:r>
              <a:rPr lang="hu-HU" dirty="0" smtClean="0"/>
              <a:t>Gimnáziumot vezette</a:t>
            </a:r>
            <a:r>
              <a:rPr lang="sv-SE" dirty="0" smtClean="0"/>
              <a:t>.</a:t>
            </a:r>
            <a:r>
              <a:rPr lang="hu-HU" dirty="0" smtClean="0"/>
              <a:t> </a:t>
            </a:r>
            <a:endParaRPr lang="sv-SE" dirty="0" smtClean="0"/>
          </a:p>
          <a:p>
            <a:pPr marL="285750" indent="-285750">
              <a:buFontTx/>
              <a:buChar char="-"/>
            </a:pPr>
            <a:r>
              <a:rPr lang="sv-SE" b="1" dirty="0" err="1" smtClean="0"/>
              <a:t>Kitüntetései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hu-HU" dirty="0" smtClean="0"/>
              <a:t>2010</a:t>
            </a:r>
            <a:r>
              <a:rPr lang="sv-SE" dirty="0" smtClean="0"/>
              <a:t>: A</a:t>
            </a:r>
            <a:r>
              <a:rPr lang="hu-HU" dirty="0" smtClean="0"/>
              <a:t> </a:t>
            </a:r>
            <a:r>
              <a:rPr lang="hu-HU" dirty="0"/>
              <a:t>Magyar Köztársasági Érdemrend </a:t>
            </a:r>
            <a:r>
              <a:rPr lang="sv-SE" dirty="0" smtClean="0"/>
              <a:t>k</a:t>
            </a:r>
            <a:r>
              <a:rPr lang="hu-HU" dirty="0" smtClean="0"/>
              <a:t>özépkeresztj</a:t>
            </a:r>
            <a:r>
              <a:rPr lang="sv-SE" dirty="0" smtClean="0"/>
              <a:t>e </a:t>
            </a:r>
            <a:br>
              <a:rPr lang="sv-SE" dirty="0" smtClean="0"/>
            </a:br>
            <a:r>
              <a:rPr lang="sv-SE" dirty="0" smtClean="0"/>
              <a:t>2015</a:t>
            </a:r>
            <a:r>
              <a:rPr lang="hu-HU" dirty="0" smtClean="0"/>
              <a:t> Eötvös József-díjat</a:t>
            </a:r>
            <a:r>
              <a:rPr lang="hu-HU" dirty="0"/>
              <a:t> 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2627784" y="1606553"/>
            <a:ext cx="6083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Dr Kálmán Attila</a:t>
            </a:r>
            <a:r>
              <a:rPr lang="sv-SE" sz="2400" b="1" dirty="0" smtClean="0"/>
              <a:t>, </a:t>
            </a:r>
            <a:r>
              <a:rPr lang="sv-SE" b="1" dirty="0" smtClean="0"/>
              <a:t>78 </a:t>
            </a:r>
            <a:r>
              <a:rPr lang="sv-SE" b="1" dirty="0" err="1" smtClean="0"/>
              <a:t>éves</a:t>
            </a:r>
            <a:r>
              <a:rPr lang="sv-SE" b="1" dirty="0" smtClean="0"/>
              <a:t> </a:t>
            </a:r>
            <a:r>
              <a:rPr lang="sv-SE" b="1" dirty="0" err="1" smtClean="0"/>
              <a:t>matematika-fizikatanár</a:t>
            </a:r>
            <a:r>
              <a:rPr lang="sv-SE" b="1" dirty="0" smtClean="0"/>
              <a:t> </a:t>
            </a:r>
            <a:endParaRPr lang="sv-SE" sz="2400" b="1" dirty="0"/>
          </a:p>
        </p:txBody>
      </p:sp>
      <p:pic>
        <p:nvPicPr>
          <p:cNvPr id="15362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395536" y="571361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b="1" dirty="0" smtClean="0">
                <a:solidFill>
                  <a:prstClr val="black"/>
                </a:solidFill>
              </a:rPr>
              <a:t>*1937 -- †2015</a:t>
            </a:r>
            <a:r>
              <a:rPr lang="sv-SE" sz="1400" b="1" dirty="0">
                <a:solidFill>
                  <a:prstClr val="black"/>
                </a:solidFill>
              </a:rPr>
              <a:t>. </a:t>
            </a:r>
            <a:r>
              <a:rPr lang="sv-SE" sz="1400" b="1" dirty="0" err="1" smtClean="0">
                <a:solidFill>
                  <a:prstClr val="black"/>
                </a:solidFill>
              </a:rPr>
              <a:t>október</a:t>
            </a:r>
            <a:r>
              <a:rPr lang="sv-SE" sz="1400" b="1" dirty="0" smtClean="0">
                <a:solidFill>
                  <a:prstClr val="black"/>
                </a:solidFill>
              </a:rPr>
              <a:t> </a:t>
            </a:r>
            <a:r>
              <a:rPr lang="sv-SE" sz="1400" b="1" dirty="0">
                <a:solidFill>
                  <a:prstClr val="black"/>
                </a:solidFill>
              </a:rPr>
              <a:t>28</a:t>
            </a:r>
            <a:r>
              <a:rPr lang="sv-SE" b="1" dirty="0">
                <a:solidFill>
                  <a:prstClr val="black"/>
                </a:solidFill>
              </a:rPr>
              <a:t>. 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xmlns="" val="30803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81972" y="2060848"/>
            <a:ext cx="8338500" cy="8002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sz="1800" dirty="0" err="1" smtClean="0"/>
              <a:t>Tevékeny</a:t>
            </a:r>
            <a:r>
              <a:rPr lang="sv-SE" sz="1800" dirty="0" smtClean="0"/>
              <a:t> </a:t>
            </a:r>
            <a:r>
              <a:rPr lang="sv-SE" sz="1800" dirty="0" err="1"/>
              <a:t>részese</a:t>
            </a:r>
            <a:r>
              <a:rPr lang="sv-SE" sz="1800" dirty="0" smtClean="0"/>
              <a:t> a </a:t>
            </a:r>
            <a:r>
              <a:rPr lang="sv-SE" sz="1800" dirty="0" err="1" smtClean="0"/>
              <a:t>történelmi</a:t>
            </a:r>
            <a:r>
              <a:rPr lang="sv-SE" sz="1800" dirty="0" smtClean="0"/>
              <a:t> </a:t>
            </a:r>
            <a:r>
              <a:rPr lang="sv-SE" sz="1800" dirty="0" err="1" smtClean="0"/>
              <a:t>Ungi</a:t>
            </a:r>
            <a:r>
              <a:rPr lang="sv-SE" sz="1800" dirty="0" smtClean="0"/>
              <a:t> </a:t>
            </a:r>
            <a:r>
              <a:rPr lang="sv-SE" sz="1800" dirty="0" err="1" smtClean="0"/>
              <a:t>Egyházmegye</a:t>
            </a:r>
            <a:r>
              <a:rPr lang="sv-SE" sz="1800" dirty="0" smtClean="0"/>
              <a:t> </a:t>
            </a:r>
            <a:r>
              <a:rPr lang="sv-SE" sz="1800" dirty="0" err="1" smtClean="0"/>
              <a:t>helyreállításának</a:t>
            </a:r>
            <a:r>
              <a:rPr lang="sv-SE" sz="1800" dirty="0" smtClean="0"/>
              <a:t> 1970-1996 (a</a:t>
            </a:r>
            <a:r>
              <a:rPr lang="hu-HU" sz="1800" dirty="0" smtClean="0"/>
              <a:t> </a:t>
            </a:r>
            <a:r>
              <a:rPr lang="hu-HU" sz="1800" dirty="0"/>
              <a:t>második világháború után </a:t>
            </a:r>
            <a:r>
              <a:rPr lang="sv-SE" sz="1800" dirty="0" smtClean="0"/>
              <a:t> </a:t>
            </a:r>
            <a:r>
              <a:rPr lang="hu-HU" sz="1800" dirty="0" smtClean="0"/>
              <a:t>Ungi </a:t>
            </a:r>
            <a:r>
              <a:rPr lang="hu-HU" sz="1800" dirty="0"/>
              <a:t>Egyházmegye egy részével együtt az egész Kárpátaljai Egyházkerület is a Szovjetunióhoz lett </a:t>
            </a:r>
            <a:r>
              <a:rPr lang="hu-HU" sz="1800" dirty="0" smtClean="0"/>
              <a:t>csatolva.</a:t>
            </a:r>
            <a:endParaRPr lang="sv-SE" sz="1800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17</a:t>
            </a:fld>
            <a:endParaRPr lang="sv-S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4898" y="53293"/>
            <a:ext cx="1353724" cy="199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3347864" y="439196"/>
            <a:ext cx="482453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err="1"/>
              <a:t>Asszonyi</a:t>
            </a:r>
            <a:r>
              <a:rPr lang="sv-SE" sz="2800" b="1" dirty="0"/>
              <a:t> Árpád </a:t>
            </a:r>
            <a:r>
              <a:rPr lang="sv-SE" dirty="0" err="1" smtClean="0"/>
              <a:t>villamosmérnök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b="1" dirty="0" smtClean="0"/>
              <a:t>*1938.</a:t>
            </a:r>
            <a:r>
              <a:rPr lang="sv-SE" b="1" dirty="0"/>
              <a:t> </a:t>
            </a:r>
            <a:r>
              <a:rPr lang="sv-SE" b="1" dirty="0" err="1"/>
              <a:t>június</a:t>
            </a:r>
            <a:r>
              <a:rPr lang="sv-SE" b="1" dirty="0"/>
              <a:t> </a:t>
            </a:r>
            <a:r>
              <a:rPr lang="sv-SE" b="1" dirty="0" smtClean="0"/>
              <a:t>19.  - †2015. dec. 13.</a:t>
            </a:r>
          </a:p>
          <a:p>
            <a:r>
              <a:rPr lang="sv-SE" b="1" dirty="0" err="1" smtClean="0"/>
              <a:t>Felvidék</a:t>
            </a:r>
            <a:r>
              <a:rPr lang="sv-SE" b="1" dirty="0" smtClean="0"/>
              <a:t>, </a:t>
            </a:r>
            <a:r>
              <a:rPr lang="sv-SE" b="1" dirty="0" err="1" smtClean="0"/>
              <a:t>Szlovákiai</a:t>
            </a:r>
            <a:r>
              <a:rPr lang="sv-SE" b="1" dirty="0" smtClean="0"/>
              <a:t> </a:t>
            </a:r>
            <a:r>
              <a:rPr lang="sv-SE" b="1" dirty="0"/>
              <a:t>Ref </a:t>
            </a:r>
            <a:r>
              <a:rPr lang="sv-SE" b="1" dirty="0" err="1"/>
              <a:t>Egyház</a:t>
            </a:r>
            <a:r>
              <a:rPr lang="sv-SE" b="1" dirty="0"/>
              <a:t> </a:t>
            </a:r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dirty="0" smtClean="0"/>
              <a:t>a </a:t>
            </a:r>
            <a:r>
              <a:rPr lang="sv-SE" dirty="0"/>
              <a:t>VI. </a:t>
            </a:r>
            <a:r>
              <a:rPr lang="sv-SE" dirty="0" err="1"/>
              <a:t>Zsinati</a:t>
            </a:r>
            <a:r>
              <a:rPr lang="sv-SE" dirty="0"/>
              <a:t> </a:t>
            </a:r>
            <a:r>
              <a:rPr lang="sv-SE" dirty="0" err="1" smtClean="0"/>
              <a:t>ciklus</a:t>
            </a:r>
            <a:r>
              <a:rPr lang="sv-SE" dirty="0" smtClean="0"/>
              <a:t> </a:t>
            </a:r>
            <a:r>
              <a:rPr lang="sv-SE" dirty="0" err="1"/>
              <a:t>világi</a:t>
            </a:r>
            <a:r>
              <a:rPr lang="sv-SE" dirty="0"/>
              <a:t> </a:t>
            </a:r>
            <a:r>
              <a:rPr lang="sv-SE" dirty="0" err="1" smtClean="0"/>
              <a:t>elnöke</a:t>
            </a:r>
            <a:r>
              <a:rPr lang="sv-SE" dirty="0" smtClean="0"/>
              <a:t> 1996-2002</a:t>
            </a:r>
          </a:p>
        </p:txBody>
      </p:sp>
      <p:sp>
        <p:nvSpPr>
          <p:cNvPr id="6" name="Rektangel 5"/>
          <p:cNvSpPr/>
          <p:nvPr/>
        </p:nvSpPr>
        <p:spPr>
          <a:xfrm>
            <a:off x="3203848" y="4005064"/>
            <a:ext cx="2071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dirty="0">
                <a:solidFill>
                  <a:prstClr val="black"/>
                </a:solidFill>
              </a:rPr>
              <a:t>1996 – 2002 </a:t>
            </a:r>
            <a:endParaRPr lang="sv-S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95346"/>
            <a:ext cx="5115306" cy="373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790" y="57417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22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90309" y="3275558"/>
            <a:ext cx="4400474" cy="934934"/>
          </a:xfrm>
        </p:spPr>
        <p:txBody>
          <a:bodyPr>
            <a:noAutofit/>
          </a:bodyPr>
          <a:lstStyle/>
          <a:p>
            <a:r>
              <a:rPr lang="sv-SE" sz="2400" b="1" dirty="0" err="1" smtClean="0"/>
              <a:t>Paskai</a:t>
            </a:r>
            <a:r>
              <a:rPr lang="sv-SE" sz="2400" b="1" dirty="0" smtClean="0"/>
              <a:t> </a:t>
            </a:r>
            <a:r>
              <a:rPr lang="sv-SE" sz="2400" b="1" dirty="0"/>
              <a:t>László </a:t>
            </a:r>
            <a:r>
              <a:rPr lang="sv-SE" sz="1800" b="1" dirty="0" err="1"/>
              <a:t>Pacifik</a:t>
            </a:r>
            <a:r>
              <a:rPr lang="sv-SE" sz="1800" b="1" dirty="0"/>
              <a:t> </a:t>
            </a:r>
            <a:r>
              <a:rPr lang="sv-SE" sz="1800" b="1" dirty="0" smtClean="0"/>
              <a:t>OFM</a:t>
            </a:r>
            <a:r>
              <a:rPr lang="sv-SE" sz="1600" b="1" dirty="0" smtClean="0"/>
              <a:t/>
            </a:r>
            <a:br>
              <a:rPr lang="sv-SE" sz="1600" b="1" dirty="0" smtClean="0"/>
            </a:br>
            <a:r>
              <a:rPr lang="sv-SE" sz="1600" b="1" dirty="0" err="1" smtClean="0"/>
              <a:t>esztergom-budapesti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érsek</a:t>
            </a:r>
            <a:r>
              <a:rPr lang="sv-SE" sz="1600" b="1" dirty="0" smtClean="0"/>
              <a:t> </a:t>
            </a:r>
            <a:br>
              <a:rPr lang="sv-SE" sz="1600" b="1" dirty="0" smtClean="0"/>
            </a:br>
            <a:r>
              <a:rPr lang="sv-SE" sz="1600" b="1" dirty="0" smtClean="0"/>
              <a:t>*1927</a:t>
            </a:r>
            <a:r>
              <a:rPr lang="sv-SE" sz="1600" b="1" dirty="0"/>
              <a:t>. </a:t>
            </a:r>
            <a:r>
              <a:rPr lang="sv-SE" sz="1600" b="1" dirty="0" err="1"/>
              <a:t>május</a:t>
            </a:r>
            <a:r>
              <a:rPr lang="sv-SE" sz="1600" b="1" dirty="0"/>
              <a:t> </a:t>
            </a:r>
            <a:r>
              <a:rPr lang="sv-SE" sz="1600" b="1" dirty="0" smtClean="0"/>
              <a:t>8. -  †2015. aug. 17. </a:t>
            </a:r>
            <a:r>
              <a:rPr lang="sv-SE" sz="1600" b="1" dirty="0"/>
              <a:t/>
            </a:r>
            <a:br>
              <a:rPr lang="sv-SE" sz="1600" b="1" dirty="0"/>
            </a:br>
            <a:r>
              <a:rPr lang="sv-SE" sz="1050" b="1" dirty="0">
                <a:hlinkClick r:id="rId2"/>
              </a:rPr>
              <a:t>http://www.ferencesek.hu/in-memoriam-paskai-laszlo-pacifik-ofm</a:t>
            </a:r>
            <a:r>
              <a:rPr lang="sv-SE" sz="1050" b="1" dirty="0" smtClean="0">
                <a:hlinkClick r:id="rId2"/>
              </a:rPr>
              <a:t>/</a:t>
            </a:r>
            <a:r>
              <a:rPr lang="sv-SE" sz="1050" b="1" dirty="0" smtClean="0"/>
              <a:t> </a:t>
            </a:r>
            <a:endParaRPr lang="sv-SE" sz="16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</a:p>
        </p:txBody>
      </p:sp>
      <p:sp>
        <p:nvSpPr>
          <p:cNvPr id="6" name="Rektangel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6737"/>
            <a:ext cx="4104456" cy="619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580" y="5718350"/>
            <a:ext cx="2425203" cy="68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179512" y="4210492"/>
            <a:ext cx="45112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/>
              <a:t>Az esztergomi bazilika altemplomában helyezték örök </a:t>
            </a:r>
            <a:r>
              <a:rPr lang="hu-HU" sz="1600" b="1" dirty="0" smtClean="0"/>
              <a:t>nyugalomra</a:t>
            </a:r>
            <a:r>
              <a:rPr lang="sv-SE" sz="1600" b="1" dirty="0" smtClean="0"/>
              <a:t> 2015.</a:t>
            </a:r>
            <a:r>
              <a:rPr lang="hu-HU" sz="1600" b="1" dirty="0" smtClean="0"/>
              <a:t> aug</a:t>
            </a:r>
            <a:r>
              <a:rPr lang="sv-SE" sz="1600" b="1" dirty="0" smtClean="0"/>
              <a:t>.</a:t>
            </a:r>
            <a:r>
              <a:rPr lang="hu-HU" sz="1600" b="1" dirty="0" smtClean="0"/>
              <a:t> </a:t>
            </a:r>
            <a:r>
              <a:rPr lang="hu-HU" sz="1600" b="1" dirty="0"/>
              <a:t>22-én Paskai László bíborost, nyugalmazott esztergom-budapesti érseket. A gyászmisét utóda, Erdő Péter bíboros mutatta be a zsúfolásig </a:t>
            </a:r>
            <a:r>
              <a:rPr lang="hu-HU" sz="1600" b="1" dirty="0" smtClean="0"/>
              <a:t>megtelt</a:t>
            </a:r>
            <a:r>
              <a:rPr lang="sv-SE" sz="1600" b="1" dirty="0" smtClean="0"/>
              <a:t> </a:t>
            </a:r>
            <a:r>
              <a:rPr lang="hu-HU" sz="1600" b="1" dirty="0" smtClean="0"/>
              <a:t>főszékesegyházban</a:t>
            </a:r>
            <a:endParaRPr lang="sv-SE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86" y="5718350"/>
            <a:ext cx="1204043" cy="73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paska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40" y="352857"/>
            <a:ext cx="3947977" cy="28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361" y="316737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42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07054"/>
            <a:ext cx="3096344" cy="389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1043608" y="404664"/>
            <a:ext cx="79928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dirty="0" smtClean="0"/>
              <a:t>2016. </a:t>
            </a:r>
            <a:r>
              <a:rPr lang="sv-SE" sz="2000" dirty="0" err="1" smtClean="0"/>
              <a:t>máj</a:t>
            </a:r>
            <a:r>
              <a:rPr lang="sv-SE" sz="2000" dirty="0" smtClean="0"/>
              <a:t>. 25-én </a:t>
            </a:r>
            <a:r>
              <a:rPr lang="sv-SE" sz="2000" dirty="0" err="1" smtClean="0"/>
              <a:t>életének</a:t>
            </a:r>
            <a:r>
              <a:rPr lang="sv-SE" sz="2000" dirty="0" smtClean="0"/>
              <a:t> 86., </a:t>
            </a:r>
            <a:r>
              <a:rPr lang="sv-SE" sz="2000" dirty="0" err="1" smtClean="0"/>
              <a:t>papságának</a:t>
            </a:r>
            <a:r>
              <a:rPr lang="sv-SE" sz="2000" dirty="0" smtClean="0"/>
              <a:t> 54., </a:t>
            </a:r>
            <a:r>
              <a:rPr lang="sv-SE" sz="2000" dirty="0" err="1" smtClean="0"/>
              <a:t>püspökségének</a:t>
            </a:r>
            <a:r>
              <a:rPr lang="sv-SE" sz="2000" dirty="0" smtClean="0"/>
              <a:t> 27. </a:t>
            </a:r>
            <a:r>
              <a:rPr lang="sv-SE" sz="2000" dirty="0" err="1" smtClean="0"/>
              <a:t>évében</a:t>
            </a:r>
            <a:r>
              <a:rPr lang="sv-SE" sz="2000" dirty="0" smtClean="0"/>
              <a:t>, </a:t>
            </a:r>
            <a:br>
              <a:rPr lang="sv-SE" sz="2000" dirty="0" smtClean="0"/>
            </a:br>
            <a:r>
              <a:rPr lang="sv-SE" sz="2000" dirty="0" err="1" smtClean="0"/>
              <a:t>hosszú</a:t>
            </a:r>
            <a:r>
              <a:rPr lang="sv-SE" sz="2000" dirty="0" smtClean="0"/>
              <a:t> </a:t>
            </a:r>
            <a:r>
              <a:rPr lang="sv-SE" sz="2000" dirty="0" err="1" smtClean="0"/>
              <a:t>betegség</a:t>
            </a:r>
            <a:r>
              <a:rPr lang="sv-SE" sz="2000" dirty="0" smtClean="0"/>
              <a:t> </a:t>
            </a:r>
            <a:r>
              <a:rPr lang="sv-SE" sz="2000" dirty="0" err="1" smtClean="0"/>
              <a:t>után</a:t>
            </a:r>
            <a:r>
              <a:rPr lang="sv-SE" sz="2000" dirty="0" smtClean="0"/>
              <a:t>, </a:t>
            </a:r>
            <a:r>
              <a:rPr lang="sv-SE" sz="2000" dirty="0" err="1" smtClean="0"/>
              <a:t>szentségekkel</a:t>
            </a:r>
            <a:r>
              <a:rPr lang="sv-SE" sz="2000" dirty="0" smtClean="0"/>
              <a:t> </a:t>
            </a:r>
            <a:r>
              <a:rPr lang="sv-SE" sz="2000" dirty="0" err="1" smtClean="0"/>
              <a:t>ellátva</a:t>
            </a:r>
            <a:r>
              <a:rPr lang="sv-SE" sz="2000" dirty="0" smtClean="0"/>
              <a:t> </a:t>
            </a:r>
            <a:r>
              <a:rPr lang="sv-SE" sz="2000" dirty="0" err="1" smtClean="0"/>
              <a:t>elhunyt</a:t>
            </a:r>
            <a:r>
              <a:rPr lang="sv-SE" sz="2000" dirty="0" smtClean="0"/>
              <a:t>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800" b="1" dirty="0" err="1" smtClean="0"/>
              <a:t>Exc</a:t>
            </a:r>
            <a:r>
              <a:rPr lang="sv-SE" sz="2800" b="1" dirty="0" smtClean="0"/>
              <a:t>. </a:t>
            </a:r>
            <a:r>
              <a:rPr lang="sv-SE" sz="2800" b="1" dirty="0" err="1" smtClean="0"/>
              <a:t>Tempfli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József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nyug</a:t>
            </a:r>
            <a:r>
              <a:rPr lang="sv-SE" sz="2800" b="1" dirty="0" smtClean="0"/>
              <a:t>. </a:t>
            </a:r>
            <a:r>
              <a:rPr lang="sv-SE" sz="2800" b="1" dirty="0" err="1" smtClean="0"/>
              <a:t>váradi</a:t>
            </a:r>
            <a:r>
              <a:rPr lang="sv-SE" sz="2800" b="1" dirty="0" smtClean="0"/>
              <a:t> r. k. </a:t>
            </a:r>
            <a:r>
              <a:rPr lang="sv-SE" sz="2800" b="1" dirty="0" err="1" smtClean="0"/>
              <a:t>megyés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püspök</a:t>
            </a:r>
            <a:r>
              <a:rPr lang="sv-SE" sz="2400" dirty="0" smtClean="0"/>
              <a:t>.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4067944" y="4365104"/>
            <a:ext cx="46085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Krisztust követő lelkészként a szentírás számára lelkitáplálék volt, amire úgy tekintett, hogy abból másoknak is jut elegendő rész</a:t>
            </a:r>
            <a:r>
              <a:rPr lang="hu-HU" sz="2000" dirty="0" smtClean="0"/>
              <a:t>. </a:t>
            </a:r>
            <a:endParaRPr lang="sv-SE" sz="2000" dirty="0" smtClean="0"/>
          </a:p>
          <a:p>
            <a:r>
              <a:rPr lang="sv-SE" dirty="0" smtClean="0"/>
              <a:t>		      </a:t>
            </a:r>
            <a:r>
              <a:rPr lang="sv-SE" dirty="0" err="1" smtClean="0"/>
              <a:t>Cs</a:t>
            </a:r>
            <a:r>
              <a:rPr lang="hu-HU" dirty="0" smtClean="0"/>
              <a:t>ű</a:t>
            </a:r>
            <a:r>
              <a:rPr lang="sv-SE" dirty="0" err="1" smtClean="0"/>
              <a:t>ry</a:t>
            </a:r>
            <a:r>
              <a:rPr lang="sv-SE" dirty="0" smtClean="0"/>
              <a:t> István, </a:t>
            </a:r>
            <a:r>
              <a:rPr lang="sv-SE" dirty="0" err="1" smtClean="0"/>
              <a:t>püspök</a:t>
            </a:r>
            <a:endParaRPr lang="sv-SE" dirty="0"/>
          </a:p>
        </p:txBody>
      </p:sp>
      <p:pic>
        <p:nvPicPr>
          <p:cNvPr id="8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361" y="316737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/>
          <p:cNvSpPr/>
          <p:nvPr/>
        </p:nvSpPr>
        <p:spPr>
          <a:xfrm>
            <a:off x="611560" y="6093296"/>
            <a:ext cx="3408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 smtClean="0"/>
              <a:t>Krisztus</a:t>
            </a:r>
            <a:r>
              <a:rPr lang="sv-SE" dirty="0" smtClean="0"/>
              <a:t> </a:t>
            </a:r>
            <a:r>
              <a:rPr lang="sv-SE" dirty="0" err="1" smtClean="0"/>
              <a:t>engedelmes</a:t>
            </a:r>
            <a:r>
              <a:rPr lang="sv-SE" dirty="0" smtClean="0"/>
              <a:t> </a:t>
            </a:r>
            <a:r>
              <a:rPr lang="sv-SE" dirty="0" err="1" smtClean="0"/>
              <a:t>pásztora</a:t>
            </a:r>
            <a:r>
              <a:rPr lang="sv-SE" dirty="0" smtClean="0"/>
              <a:t> volt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</a:t>
            </a:fld>
            <a:endParaRPr lang="sv-SE"/>
          </a:p>
        </p:txBody>
      </p:sp>
      <p:pic>
        <p:nvPicPr>
          <p:cNvPr id="1026" name="MA6.1465467636" descr="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04391"/>
            <a:ext cx="5529064" cy="675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395536" y="260648"/>
            <a:ext cx="28803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i="1" dirty="0" smtClean="0"/>
              <a:t>A</a:t>
            </a:r>
            <a:r>
              <a:rPr lang="hu-HU" b="1" i="1" dirty="0" smtClean="0"/>
              <a:t>z </a:t>
            </a:r>
            <a:r>
              <a:rPr lang="sv-SE" b="1" i="1" dirty="0" smtClean="0"/>
              <a:t>1956 </a:t>
            </a:r>
            <a:r>
              <a:rPr lang="hu-HU" b="1" i="1" dirty="0" smtClean="0"/>
              <a:t>október 22 éjszakáján, egy ócska irógépen legépelt, majd egy hasonlóan ócska stencil masinán lesokszorosított </a:t>
            </a:r>
            <a:r>
              <a:rPr lang="sv-SE" b="1" i="1" dirty="0" smtClean="0"/>
              <a:t/>
            </a:r>
            <a:br>
              <a:rPr lang="sv-SE" b="1" i="1" dirty="0" smtClean="0"/>
            </a:br>
            <a:r>
              <a:rPr lang="hu-HU" b="1" i="1" dirty="0" smtClean="0"/>
              <a:t>14 pont</a:t>
            </a:r>
            <a:r>
              <a:rPr lang="sv-SE" b="1" i="1" dirty="0" smtClean="0"/>
              <a:t>.</a:t>
            </a:r>
          </a:p>
          <a:p>
            <a:endParaRPr lang="sv-SE" b="1" i="1" dirty="0" smtClean="0"/>
          </a:p>
          <a:p>
            <a:r>
              <a:rPr lang="hu-HU" b="1" i="1" dirty="0" smtClean="0"/>
              <a:t>Bizony megsárgult az elmúlt 60 év alatt. Ezt vittük szét október 22 éjsz</a:t>
            </a:r>
            <a:r>
              <a:rPr lang="sv-SE" b="1" i="1" dirty="0" smtClean="0"/>
              <a:t>a</a:t>
            </a:r>
            <a:r>
              <a:rPr lang="hu-HU" b="1" i="1" dirty="0" smtClean="0"/>
              <a:t>káján a többi egyetemre és másnap, -már a felvonulás alatt-, bővítették ki azt Jankovitsék,  a történelmi "16 PONT-ra”</a:t>
            </a:r>
            <a:endParaRPr lang="sv-SE" b="1" i="1" dirty="0" smtClean="0"/>
          </a:p>
          <a:p>
            <a:endParaRPr lang="sv-SE" b="1" i="1" dirty="0" smtClean="0"/>
          </a:p>
          <a:p>
            <a:r>
              <a:rPr lang="sv-SE" dirty="0" err="1" smtClean="0"/>
              <a:t>Lipták</a:t>
            </a:r>
            <a:r>
              <a:rPr lang="sv-SE" dirty="0" smtClean="0"/>
              <a:t> Béla 2016-06-09 </a:t>
            </a:r>
          </a:p>
          <a:p>
            <a:r>
              <a:rPr lang="sv-SE" dirty="0" err="1" smtClean="0"/>
              <a:t>Hungarian-Lobby</a:t>
            </a:r>
            <a:r>
              <a:rPr lang="sv-SE" dirty="0" smtClean="0"/>
              <a:t> 322  </a:t>
            </a:r>
            <a:br>
              <a:rPr lang="sv-SE" dirty="0" smtClean="0"/>
            </a:br>
            <a:r>
              <a:rPr lang="sv-SE" dirty="0" smtClean="0"/>
              <a:t>Emlékezzünk-2  </a:t>
            </a:r>
            <a:br>
              <a:rPr lang="sv-SE" dirty="0" smtClean="0"/>
            </a:br>
            <a:r>
              <a:rPr lang="sv-SE" dirty="0" smtClean="0"/>
              <a:t>1956. </a:t>
            </a:r>
            <a:r>
              <a:rPr lang="sv-SE" dirty="0" err="1" smtClean="0"/>
              <a:t>október</a:t>
            </a:r>
            <a:r>
              <a:rPr lang="sv-SE" dirty="0" smtClean="0"/>
              <a:t> 22. </a:t>
            </a:r>
            <a:br>
              <a:rPr lang="sv-SE" dirty="0" smtClean="0"/>
            </a:br>
            <a:r>
              <a:rPr lang="sv-SE" dirty="0" err="1" smtClean="0"/>
              <a:t>Hétfõ</a:t>
            </a:r>
            <a:r>
              <a:rPr lang="sv-SE" dirty="0" smtClean="0"/>
              <a:t> </a:t>
            </a:r>
            <a:r>
              <a:rPr lang="sv-SE" dirty="0" err="1" smtClean="0"/>
              <a:t>estéje</a:t>
            </a:r>
            <a:r>
              <a:rPr lang="sv-SE" dirty="0" smtClean="0"/>
              <a:t>, </a:t>
            </a:r>
            <a:r>
              <a:rPr lang="sv-SE" dirty="0" err="1" smtClean="0"/>
              <a:t>éjjele</a:t>
            </a:r>
            <a:endParaRPr lang="sv-SE" dirty="0" smtClean="0"/>
          </a:p>
          <a:p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20</a:t>
            </a:fld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009" y="1132875"/>
            <a:ext cx="8447689" cy="45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395535" y="332656"/>
            <a:ext cx="844768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r-FR" sz="2800" b="1" cap="all" dirty="0"/>
              <a:t>75 ÉVE </a:t>
            </a:r>
            <a:r>
              <a:rPr lang="fr-FR" sz="2800" b="1" cap="all" dirty="0" smtClean="0"/>
              <a:t>A DÉLVIDÉK VISSZATÉRT !</a:t>
            </a:r>
          </a:p>
          <a:p>
            <a:pPr algn="ctr" fontAlgn="base"/>
            <a:r>
              <a:rPr lang="fr-FR" b="1" cap="all" dirty="0"/>
              <a:t>1941 április </a:t>
            </a:r>
            <a:r>
              <a:rPr lang="fr-FR" b="1" cap="all" dirty="0" smtClean="0"/>
              <a:t>11-én  11.417 </a:t>
            </a:r>
            <a:r>
              <a:rPr lang="fr-FR" b="1" cap="all" dirty="0"/>
              <a:t>négyzetkilométernyi délvidéki terület</a:t>
            </a:r>
          </a:p>
        </p:txBody>
      </p:sp>
      <p:sp>
        <p:nvSpPr>
          <p:cNvPr id="6" name="Ned 5"/>
          <p:cNvSpPr/>
          <p:nvPr/>
        </p:nvSpPr>
        <p:spPr>
          <a:xfrm rot="15058572">
            <a:off x="1414218" y="4515595"/>
            <a:ext cx="936104" cy="15626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48422" y="5763167"/>
            <a:ext cx="8438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1941. </a:t>
            </a:r>
            <a:r>
              <a:rPr lang="sv-SE" b="1" dirty="0" err="1"/>
              <a:t>á</a:t>
            </a:r>
            <a:r>
              <a:rPr lang="sv-SE" b="1" dirty="0" err="1" smtClean="0"/>
              <a:t>prilis</a:t>
            </a:r>
            <a:r>
              <a:rPr lang="sv-SE" b="1" dirty="0" smtClean="0"/>
              <a:t> 10-én </a:t>
            </a:r>
            <a:r>
              <a:rPr lang="sv-SE" b="1" dirty="0" err="1" smtClean="0"/>
              <a:t>Jugoszlávia</a:t>
            </a:r>
            <a:r>
              <a:rPr lang="sv-SE" b="1" dirty="0"/>
              <a:t> </a:t>
            </a:r>
            <a:r>
              <a:rPr lang="sv-SE" b="1" dirty="0" err="1" smtClean="0"/>
              <a:t>felbomlott</a:t>
            </a:r>
            <a:r>
              <a:rPr lang="sv-SE" b="1" dirty="0" smtClean="0"/>
              <a:t>.  </a:t>
            </a:r>
            <a:br>
              <a:rPr lang="sv-SE" b="1" dirty="0" smtClean="0"/>
            </a:br>
            <a:r>
              <a:rPr lang="sv-SE" b="1" dirty="0" smtClean="0"/>
              <a:t>A</a:t>
            </a:r>
            <a:r>
              <a:rPr lang="hu-HU" b="1" dirty="0" smtClean="0"/>
              <a:t> </a:t>
            </a:r>
            <a:r>
              <a:rPr lang="hu-HU" b="1" dirty="0"/>
              <a:t>háború végnapjaiban </a:t>
            </a:r>
            <a:r>
              <a:rPr lang="sv-SE" b="1" dirty="0" smtClean="0"/>
              <a:t>1944-ben </a:t>
            </a:r>
            <a:r>
              <a:rPr lang="hu-HU" b="1" dirty="0" smtClean="0"/>
              <a:t>lezajlott</a:t>
            </a:r>
            <a:r>
              <a:rPr lang="hu-HU" b="1" dirty="0"/>
              <a:t> </a:t>
            </a:r>
            <a:r>
              <a:rPr lang="sv-SE" b="1" dirty="0" smtClean="0"/>
              <a:t>a </a:t>
            </a:r>
            <a:r>
              <a:rPr lang="sv-SE" b="1" dirty="0" err="1" smtClean="0"/>
              <a:t>Délvidéki</a:t>
            </a:r>
            <a:r>
              <a:rPr lang="sv-SE" b="1" dirty="0" smtClean="0"/>
              <a:t> </a:t>
            </a:r>
            <a:r>
              <a:rPr lang="sv-SE" b="1" dirty="0" err="1" smtClean="0"/>
              <a:t>Holokauszt</a:t>
            </a:r>
            <a:r>
              <a:rPr lang="sv-SE" b="1" dirty="0" smtClean="0"/>
              <a:t>  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xmlns="" val="19575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6555223" y="6414789"/>
            <a:ext cx="2133600" cy="365125"/>
          </a:xfrm>
        </p:spPr>
        <p:txBody>
          <a:bodyPr/>
          <a:lstStyle/>
          <a:p>
            <a:fld id="{1E1D497F-084B-4BC1-9AC1-E88EF4DE22C4}" type="slidenum">
              <a:rPr lang="sv-SE" smtClean="0"/>
              <a:pPr/>
              <a:t>21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05604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165304"/>
            <a:ext cx="3032539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75" y="2730417"/>
            <a:ext cx="4464496" cy="365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7301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70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463170" cy="792088"/>
          </a:xfrm>
        </p:spPr>
        <p:txBody>
          <a:bodyPr>
            <a:normAutofit fontScale="90000"/>
          </a:bodyPr>
          <a:lstStyle/>
          <a:p>
            <a:r>
              <a:rPr lang="sv-SE" sz="2800" b="1" dirty="0"/>
              <a:t>V</a:t>
            </a:r>
            <a:r>
              <a:rPr lang="hu-HU" sz="2800" b="1" dirty="0" smtClean="0"/>
              <a:t>értanú</a:t>
            </a:r>
            <a:r>
              <a:rPr lang="sv-SE" sz="2800" b="1" dirty="0" smtClean="0"/>
              <a:t>k a </a:t>
            </a:r>
            <a:r>
              <a:rPr lang="sv-SE" sz="2800" b="1" dirty="0" err="1"/>
              <a:t>Délvidéken</a:t>
            </a:r>
            <a:r>
              <a:rPr lang="sv-SE" sz="2800" b="1" dirty="0"/>
              <a:t> </a:t>
            </a:r>
            <a:r>
              <a:rPr lang="sv-SE" sz="2800" b="1" dirty="0" smtClean="0"/>
              <a:t>1944 - </a:t>
            </a:r>
            <a:r>
              <a:rPr lang="sv-SE" sz="2800" b="1" dirty="0" err="1" smtClean="0"/>
              <a:t>Nyughelyük</a:t>
            </a:r>
            <a:r>
              <a:rPr lang="sv-SE" sz="2800" b="1" dirty="0" smtClean="0"/>
              <a:t> </a:t>
            </a:r>
            <a:r>
              <a:rPr lang="sv-SE" sz="2800" b="1" dirty="0" err="1"/>
              <a:t>ismeretlen</a:t>
            </a:r>
            <a:r>
              <a:rPr lang="sv-SE" b="1" dirty="0"/>
              <a:t/>
            </a:r>
            <a:br>
              <a:rPr lang="sv-SE" b="1" dirty="0"/>
            </a:br>
            <a:r>
              <a:rPr lang="sv-SE" sz="1400" b="1" dirty="0">
                <a:hlinkClick r:id="rId2"/>
              </a:rPr>
              <a:t>http://www.reformatus.hu/mutat/10565</a:t>
            </a:r>
            <a:r>
              <a:rPr lang="sv-SE" sz="1400" b="1" dirty="0" smtClean="0">
                <a:hlinkClick r:id="rId2"/>
              </a:rPr>
              <a:t>/</a:t>
            </a:r>
            <a:r>
              <a:rPr lang="sv-SE" sz="1400" b="1" dirty="0" smtClean="0"/>
              <a:t> </a:t>
            </a:r>
            <a:r>
              <a:rPr lang="sv-SE" sz="1400" b="1" dirty="0" err="1"/>
              <a:t>Reformátusok</a:t>
            </a:r>
            <a:r>
              <a:rPr lang="sv-SE" sz="1400" b="1" dirty="0"/>
              <a:t> </a:t>
            </a:r>
            <a:r>
              <a:rPr lang="sv-SE" sz="1400" b="1" dirty="0" err="1"/>
              <a:t>Lapja</a:t>
            </a:r>
            <a:r>
              <a:rPr lang="sv-SE" sz="1400" b="1" dirty="0"/>
              <a:t> 2015. </a:t>
            </a:r>
            <a:r>
              <a:rPr lang="sv-SE" sz="1400" b="1" dirty="0" err="1"/>
              <a:t>február</a:t>
            </a:r>
            <a:r>
              <a:rPr lang="sv-SE" sz="1400" b="1" dirty="0"/>
              <a:t> 1. </a:t>
            </a:r>
            <a:endParaRPr lang="sv-SE" sz="1400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22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905184" cy="382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3059832" y="5589240"/>
            <a:ext cx="2905184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hu-HU" sz="2000" b="1" dirty="0"/>
              <a:t>Faragó Ferenc </a:t>
            </a:r>
            <a:r>
              <a:rPr lang="sv-SE" sz="2000" b="1" dirty="0"/>
              <a:t>*</a:t>
            </a:r>
            <a:r>
              <a:rPr lang="hu-HU" sz="2000" b="1" dirty="0" smtClean="0"/>
              <a:t>1905  </a:t>
            </a:r>
            <a:r>
              <a:rPr lang="sv-SE" sz="2000" b="1" dirty="0" smtClean="0"/>
              <a:t/>
            </a:r>
            <a:br>
              <a:rPr lang="sv-SE" sz="2000" b="1" dirty="0" smtClean="0"/>
            </a:br>
            <a:r>
              <a:rPr lang="sv-SE" sz="1400" b="1" dirty="0" err="1" smtClean="0"/>
              <a:t>élt</a:t>
            </a:r>
            <a:r>
              <a:rPr lang="sv-SE" sz="2000" b="1" dirty="0" smtClean="0"/>
              <a:t> </a:t>
            </a:r>
            <a:r>
              <a:rPr lang="sv-SE" sz="1400" b="1" dirty="0" smtClean="0"/>
              <a:t>39 </a:t>
            </a:r>
            <a:r>
              <a:rPr lang="sv-SE" sz="1400" b="1" dirty="0" err="1" smtClean="0"/>
              <a:t>évet</a:t>
            </a:r>
            <a:r>
              <a:rPr lang="sv-SE" sz="1400" b="1" dirty="0" smtClean="0"/>
              <a:t> H</a:t>
            </a:r>
            <a:r>
              <a:rPr lang="hu-HU" sz="1400" b="1" dirty="0" smtClean="0"/>
              <a:t>ercegszöllős</a:t>
            </a:r>
            <a:endParaRPr lang="hu-HU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2927464" cy="381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6012160" y="5661248"/>
            <a:ext cx="3003579" cy="61555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sv-SE" sz="2000" b="1" dirty="0" err="1" smtClean="0"/>
              <a:t>Ifj</a:t>
            </a:r>
            <a:r>
              <a:rPr lang="sv-SE" sz="2000" b="1" dirty="0" smtClean="0"/>
              <a:t> Thomka </a:t>
            </a:r>
            <a:r>
              <a:rPr lang="sv-SE" sz="2000" b="1" dirty="0"/>
              <a:t>Károly </a:t>
            </a:r>
            <a:r>
              <a:rPr lang="sv-SE" sz="2000" b="1" dirty="0" smtClean="0"/>
              <a:t>*1885 </a:t>
            </a:r>
            <a:r>
              <a:rPr lang="sv-SE" sz="1400" b="1" dirty="0" err="1" smtClean="0"/>
              <a:t>élt</a:t>
            </a:r>
            <a:r>
              <a:rPr lang="sv-SE" sz="1400" b="1" dirty="0" smtClean="0"/>
              <a:t> 59 </a:t>
            </a:r>
            <a:r>
              <a:rPr lang="sv-SE" sz="1400" b="1" dirty="0" err="1" smtClean="0"/>
              <a:t>évet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Hertelendyfalva</a:t>
            </a:r>
            <a:endParaRPr lang="sv-SE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915" y="1988840"/>
            <a:ext cx="2475909" cy="371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467544" y="5733256"/>
            <a:ext cx="2511914" cy="61555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sv-SE" sz="2000" b="1" dirty="0" err="1"/>
              <a:t>Gachal</a:t>
            </a:r>
            <a:r>
              <a:rPr lang="sv-SE" sz="2000" b="1" dirty="0"/>
              <a:t> </a:t>
            </a:r>
            <a:r>
              <a:rPr lang="sv-SE" sz="2000" b="1" dirty="0" smtClean="0"/>
              <a:t>János *1881  </a:t>
            </a:r>
            <a:r>
              <a:rPr lang="sv-SE" sz="1400" b="1" dirty="0" err="1" smtClean="0"/>
              <a:t>élt</a:t>
            </a:r>
            <a:r>
              <a:rPr lang="sv-SE" sz="1400" b="1" dirty="0" smtClean="0"/>
              <a:t> 63 </a:t>
            </a:r>
            <a:r>
              <a:rPr lang="sv-SE" sz="1400" b="1" dirty="0" err="1" smtClean="0"/>
              <a:t>évet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Torontálvásárhely</a:t>
            </a:r>
            <a:r>
              <a:rPr lang="sv-SE" sz="1400" b="1" dirty="0" smtClean="0"/>
              <a:t> </a:t>
            </a:r>
            <a:endParaRPr lang="sv-SE" sz="2000" b="1" dirty="0"/>
          </a:p>
        </p:txBody>
      </p:sp>
      <p:sp>
        <p:nvSpPr>
          <p:cNvPr id="3" name="Rektangel 2"/>
          <p:cNvSpPr/>
          <p:nvPr/>
        </p:nvSpPr>
        <p:spPr>
          <a:xfrm>
            <a:off x="459336" y="882972"/>
            <a:ext cx="8380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smtClean="0"/>
              <a:t>Békássy </a:t>
            </a:r>
            <a:r>
              <a:rPr lang="hu-HU" sz="1400" dirty="0"/>
              <a:t>Zoltán az 1990-es „Református Évkönyv”-ben (Újvidék [1989]. Jugoszlávia </a:t>
            </a:r>
            <a:r>
              <a:rPr lang="hu-HU" sz="1400" dirty="0" smtClean="0"/>
              <a:t>Ref</a:t>
            </a:r>
            <a:r>
              <a:rPr lang="sv-SE" sz="1400" dirty="0" smtClean="0"/>
              <a:t>. </a:t>
            </a:r>
            <a:r>
              <a:rPr lang="hu-HU" sz="1400" dirty="0" smtClean="0"/>
              <a:t>Lelkészegyesület</a:t>
            </a:r>
            <a:r>
              <a:rPr lang="hu-HU" sz="1400" dirty="0"/>
              <a:t>. 66-67. old.). „Visszapillantó” cím alatt közölt megemlékezést </a:t>
            </a:r>
            <a:r>
              <a:rPr lang="hu-HU" sz="1400" dirty="0" smtClean="0"/>
              <a:t>délvidéki </a:t>
            </a:r>
            <a:r>
              <a:rPr lang="hu-HU" sz="1400" dirty="0"/>
              <a:t>szolgatársairól, akiket „</a:t>
            </a:r>
            <a:r>
              <a:rPr lang="hu-HU" sz="1400" i="1" dirty="0"/>
              <a:t>a 45 éve befejezett iszonyatos háború vérzivatara nyelt el. Krisztus evangéliuma szolgálatának voltak a részesei és helytelen lenne részünkről, ha feledésnek hagynánk őket”</a:t>
            </a:r>
            <a:r>
              <a:rPr lang="hu-HU" sz="1400" dirty="0"/>
              <a:t>. Áldott legyen </a:t>
            </a:r>
            <a:r>
              <a:rPr lang="hu-HU" sz="1400" dirty="0" smtClean="0"/>
              <a:t>emlékezet</a:t>
            </a:r>
            <a:r>
              <a:rPr lang="sv-SE" sz="1400" dirty="0" err="1" smtClean="0"/>
              <a:t>ük</a:t>
            </a:r>
            <a:r>
              <a:rPr lang="hu-HU" sz="1400" dirty="0" smtClean="0"/>
              <a:t>!</a:t>
            </a:r>
            <a:r>
              <a:rPr lang="sv-SE" sz="1400" b="1" dirty="0" smtClean="0"/>
              <a:t> </a:t>
            </a:r>
            <a:endParaRPr lang="sv-SE" sz="1400" b="1" dirty="0"/>
          </a:p>
        </p:txBody>
      </p:sp>
      <p:pic>
        <p:nvPicPr>
          <p:cNvPr id="19458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910" y="61479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14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>
            <a:normAutofit/>
          </a:bodyPr>
          <a:lstStyle/>
          <a:p>
            <a:r>
              <a:rPr lang="sv-SE" sz="3200" dirty="0" err="1" smtClean="0">
                <a:latin typeface="Algerian" pitchFamily="82" charset="0"/>
              </a:rPr>
              <a:t>Hálát</a:t>
            </a:r>
            <a:r>
              <a:rPr lang="sv-SE" sz="3200" dirty="0" smtClean="0">
                <a:latin typeface="Algerian" pitchFamily="82" charset="0"/>
              </a:rPr>
              <a:t> </a:t>
            </a:r>
            <a:r>
              <a:rPr lang="sv-SE" sz="3200" dirty="0" err="1" smtClean="0">
                <a:latin typeface="Algerian" pitchFamily="82" charset="0"/>
              </a:rPr>
              <a:t>adunk</a:t>
            </a:r>
            <a:r>
              <a:rPr lang="sv-SE" sz="3200" dirty="0" smtClean="0">
                <a:latin typeface="Algerian" pitchFamily="82" charset="0"/>
              </a:rPr>
              <a:t> </a:t>
            </a:r>
            <a:r>
              <a:rPr lang="sv-SE" sz="3200" dirty="0" err="1" smtClean="0">
                <a:latin typeface="Algerian" pitchFamily="82" charset="0"/>
              </a:rPr>
              <a:t>értük</a:t>
            </a:r>
            <a:r>
              <a:rPr lang="sv-SE" sz="3200" dirty="0" smtClean="0">
                <a:latin typeface="Algerian" pitchFamily="82" charset="0"/>
              </a:rPr>
              <a:t> </a:t>
            </a:r>
            <a:r>
              <a:rPr lang="sv-SE" sz="3200" dirty="0" err="1" smtClean="0">
                <a:latin typeface="Algerian" pitchFamily="82" charset="0"/>
              </a:rPr>
              <a:t>az</a:t>
            </a:r>
            <a:r>
              <a:rPr lang="sv-SE" sz="3200" dirty="0" smtClean="0">
                <a:latin typeface="Algerian" pitchFamily="82" charset="0"/>
              </a:rPr>
              <a:t> </a:t>
            </a:r>
            <a:r>
              <a:rPr lang="sv-SE" sz="3200" dirty="0" err="1" smtClean="0">
                <a:latin typeface="Algerian" pitchFamily="82" charset="0"/>
              </a:rPr>
              <a:t>élet</a:t>
            </a:r>
            <a:r>
              <a:rPr lang="sv-SE" sz="3200" dirty="0" smtClean="0">
                <a:latin typeface="Algerian" pitchFamily="82" charset="0"/>
              </a:rPr>
              <a:t> </a:t>
            </a:r>
            <a:r>
              <a:rPr lang="sv-SE" sz="3200" dirty="0" err="1" smtClean="0">
                <a:latin typeface="Algerian" pitchFamily="82" charset="0"/>
              </a:rPr>
              <a:t>Urának</a:t>
            </a:r>
            <a:endParaRPr lang="sv-SE" sz="3200" dirty="0">
              <a:latin typeface="Algerian" pitchFamily="82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23</a:t>
            </a:fld>
            <a:endParaRPr lang="sv-SE"/>
          </a:p>
        </p:txBody>
      </p:sp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430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827584" y="393305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000" b="1" dirty="0" err="1" smtClean="0"/>
              <a:t>Egyperces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csendes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imával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emlékezzünk</a:t>
            </a:r>
            <a:endParaRPr lang="sv-S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07704" y="692696"/>
            <a:ext cx="5184576" cy="1143000"/>
          </a:xfrm>
        </p:spPr>
        <p:txBody>
          <a:bodyPr>
            <a:normAutofit/>
          </a:bodyPr>
          <a:lstStyle/>
          <a:p>
            <a:r>
              <a:rPr lang="sv-SE" sz="3600" dirty="0" err="1" smtClean="0"/>
              <a:t>Jelenünk</a:t>
            </a:r>
            <a:endParaRPr lang="sv-SE" sz="36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24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255" y="1772816"/>
            <a:ext cx="51530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99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25</a:t>
            </a:fld>
            <a:endParaRPr lang="sv-SE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8051318" cy="609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>
            <a:noAutofit/>
          </a:bodyPr>
          <a:lstStyle/>
          <a:p>
            <a:r>
              <a:rPr lang="sv-SE" sz="2800" b="1" dirty="0" smtClean="0"/>
              <a:t>A </a:t>
            </a:r>
            <a:r>
              <a:rPr lang="sv-SE" sz="2800" b="1" dirty="0" err="1"/>
              <a:t>hajóskapitány</a:t>
            </a:r>
            <a:r>
              <a:rPr lang="sv-SE" sz="2800" b="1" dirty="0"/>
              <a:t>, </a:t>
            </a:r>
            <a:r>
              <a:rPr lang="sv-SE" sz="2800" b="1" dirty="0" err="1"/>
              <a:t>aki</a:t>
            </a:r>
            <a:r>
              <a:rPr lang="sv-SE" sz="2800" b="1" dirty="0"/>
              <a:t> </a:t>
            </a:r>
            <a:r>
              <a:rPr lang="sv-SE" sz="2800" b="1" dirty="0" err="1"/>
              <a:t>utoljára</a:t>
            </a:r>
            <a:r>
              <a:rPr lang="sv-SE" sz="2800" b="1" dirty="0"/>
              <a:t> </a:t>
            </a:r>
            <a:r>
              <a:rPr lang="sv-SE" sz="2800" b="1" dirty="0" err="1"/>
              <a:t>hagyja</a:t>
            </a:r>
            <a:r>
              <a:rPr lang="sv-SE" sz="2800" b="1" dirty="0"/>
              <a:t> el a </a:t>
            </a:r>
            <a:r>
              <a:rPr lang="sv-SE" sz="2800" b="1" dirty="0" err="1" smtClean="0"/>
              <a:t>hajót</a:t>
            </a:r>
            <a:r>
              <a:rPr lang="sv-SE" sz="2800" b="1" dirty="0" smtClean="0"/>
              <a:t/>
            </a:r>
            <a:br>
              <a:rPr lang="sv-SE" sz="2800" b="1" dirty="0" smtClean="0"/>
            </a:br>
            <a:r>
              <a:rPr lang="sv-SE" sz="2800" b="1" dirty="0" smtClean="0"/>
              <a:t>a </a:t>
            </a:r>
            <a:r>
              <a:rPr lang="sv-SE" sz="2800" b="1" dirty="0" err="1" smtClean="0"/>
              <a:t>nagy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nyugateurópai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szórványban</a:t>
            </a:r>
            <a:r>
              <a:rPr lang="sv-SE" sz="2800" b="1" dirty="0" smtClean="0"/>
              <a:t> </a:t>
            </a:r>
            <a:endParaRPr lang="sv-SE" sz="28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b="1" dirty="0" smtClean="0"/>
              <a:t>A </a:t>
            </a:r>
            <a:r>
              <a:rPr lang="sv-SE" sz="2400" b="1" dirty="0" err="1"/>
              <a:t>megmaradás</a:t>
            </a:r>
            <a:r>
              <a:rPr lang="sv-SE" sz="2400" b="1" dirty="0"/>
              <a:t> </a:t>
            </a:r>
            <a:r>
              <a:rPr lang="sv-SE" sz="2400" b="1" dirty="0" err="1" smtClean="0"/>
              <a:t>eszköze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r>
              <a:rPr lang="sv-SE" sz="2400" dirty="0" err="1" smtClean="0"/>
              <a:t>minden</a:t>
            </a:r>
            <a:r>
              <a:rPr lang="sv-SE" sz="2400" dirty="0" smtClean="0"/>
              <a:t> </a:t>
            </a:r>
            <a:r>
              <a:rPr lang="sv-SE" sz="2400" dirty="0" err="1" smtClean="0"/>
              <a:t>szórványlelkész</a:t>
            </a:r>
            <a:r>
              <a:rPr lang="sv-SE" sz="2400" dirty="0" smtClean="0"/>
              <a:t>, </a:t>
            </a:r>
            <a:r>
              <a:rPr lang="sv-SE" sz="2400" dirty="0" err="1" smtClean="0"/>
              <a:t>presbiter</a:t>
            </a:r>
            <a:r>
              <a:rPr lang="sv-SE" sz="2400" dirty="0" smtClean="0"/>
              <a:t>, </a:t>
            </a:r>
            <a:r>
              <a:rPr lang="sv-SE" sz="2400" dirty="0" err="1" smtClean="0"/>
              <a:t>elöljáró</a:t>
            </a:r>
            <a:r>
              <a:rPr lang="sv-SE" sz="2400" dirty="0" smtClean="0"/>
              <a:t> </a:t>
            </a:r>
            <a:r>
              <a:rPr lang="sv-SE" sz="2400" dirty="0" err="1" smtClean="0"/>
              <a:t>puszta</a:t>
            </a:r>
            <a:r>
              <a:rPr lang="sv-SE" sz="2400" dirty="0" smtClean="0"/>
              <a:t> </a:t>
            </a:r>
            <a:r>
              <a:rPr lang="sv-SE" sz="2400" dirty="0" err="1" smtClean="0"/>
              <a:t>léte</a:t>
            </a:r>
            <a:r>
              <a:rPr lang="sv-SE" sz="2400" dirty="0" smtClean="0"/>
              <a:t/>
            </a:r>
            <a:br>
              <a:rPr lang="sv-SE" sz="2400" dirty="0" smtClean="0"/>
            </a:br>
            <a:endParaRPr lang="sv-SE" sz="2400" dirty="0" smtClean="0"/>
          </a:p>
          <a:p>
            <a:r>
              <a:rPr lang="sv-SE" sz="2400" b="1" dirty="0" err="1" smtClean="0"/>
              <a:t>Egy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nagy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egésznek</a:t>
            </a:r>
            <a:r>
              <a:rPr lang="sv-SE" sz="2400" b="1" dirty="0" smtClean="0"/>
              <a:t> a </a:t>
            </a:r>
            <a:r>
              <a:rPr lang="sv-SE" sz="2400" b="1" dirty="0" err="1" smtClean="0"/>
              <a:t>részei</a:t>
            </a:r>
            <a:r>
              <a:rPr lang="sv-SE" sz="2400" dirty="0" smtClean="0"/>
              <a:t>:</a:t>
            </a:r>
            <a:br>
              <a:rPr lang="sv-SE" sz="2400" dirty="0" smtClean="0"/>
            </a:br>
            <a:r>
              <a:rPr lang="sv-SE" sz="2400" dirty="0" err="1" smtClean="0"/>
              <a:t>református</a:t>
            </a:r>
            <a:r>
              <a:rPr lang="sv-SE" sz="2400" dirty="0" smtClean="0"/>
              <a:t> </a:t>
            </a:r>
            <a:r>
              <a:rPr lang="sv-SE" sz="2400" dirty="0" err="1" smtClean="0"/>
              <a:t>egyházunk</a:t>
            </a:r>
            <a:r>
              <a:rPr lang="sv-SE" sz="2400" dirty="0" smtClean="0"/>
              <a:t> </a:t>
            </a:r>
            <a:r>
              <a:rPr lang="sv-SE" sz="2400" dirty="0" err="1" smtClean="0"/>
              <a:t>és</a:t>
            </a:r>
            <a:r>
              <a:rPr lang="sv-SE" sz="2400" dirty="0" smtClean="0"/>
              <a:t> </a:t>
            </a:r>
            <a:r>
              <a:rPr lang="sv-SE" sz="2400" dirty="0" err="1" smtClean="0"/>
              <a:t>magyarságunk</a:t>
            </a:r>
            <a:r>
              <a:rPr lang="sv-SE" sz="2400" dirty="0" smtClean="0"/>
              <a:t> tudata</a:t>
            </a:r>
            <a:br>
              <a:rPr lang="sv-SE" sz="2400" dirty="0" smtClean="0"/>
            </a:br>
            <a:endParaRPr lang="sv-SE" sz="2400" dirty="0" smtClean="0"/>
          </a:p>
          <a:p>
            <a:r>
              <a:rPr lang="sv-SE" sz="2400" b="1" dirty="0" err="1" smtClean="0"/>
              <a:t>Elfáradni</a:t>
            </a:r>
            <a:r>
              <a:rPr lang="sv-SE" sz="2400" b="1" dirty="0" smtClean="0"/>
              <a:t> </a:t>
            </a:r>
            <a:r>
              <a:rPr lang="sv-SE" sz="2400" dirty="0" smtClean="0"/>
              <a:t>a </a:t>
            </a:r>
            <a:r>
              <a:rPr lang="sv-SE" sz="2400" dirty="0" err="1" smtClean="0"/>
              <a:t>munkában</a:t>
            </a:r>
            <a:r>
              <a:rPr lang="sv-SE" sz="2400" dirty="0" smtClean="0"/>
              <a:t> – </a:t>
            </a:r>
            <a:r>
              <a:rPr lang="sv-SE" sz="2400" dirty="0" err="1" smtClean="0"/>
              <a:t>emberi</a:t>
            </a:r>
            <a:r>
              <a:rPr lang="sv-SE" sz="2400" dirty="0" smtClean="0"/>
              <a:t>, de </a:t>
            </a:r>
            <a:br>
              <a:rPr lang="sv-SE" sz="2400" dirty="0" smtClean="0"/>
            </a:br>
            <a:r>
              <a:rPr lang="sv-SE" sz="2400" dirty="0" err="1" smtClean="0"/>
              <a:t>támogatással</a:t>
            </a:r>
            <a:r>
              <a:rPr lang="sv-SE" sz="2400" dirty="0" smtClean="0"/>
              <a:t> </a:t>
            </a:r>
            <a:r>
              <a:rPr lang="sv-SE" sz="2400" dirty="0" err="1" smtClean="0"/>
              <a:t>megmaradhatnak</a:t>
            </a:r>
            <a:r>
              <a:rPr lang="sv-SE" sz="2400" dirty="0" smtClean="0"/>
              <a:t> </a:t>
            </a:r>
            <a:r>
              <a:rPr lang="sv-SE" sz="2400" dirty="0" err="1" smtClean="0"/>
              <a:t>közösségi</a:t>
            </a:r>
            <a:r>
              <a:rPr lang="sv-SE" sz="2400" dirty="0" smtClean="0"/>
              <a:t> </a:t>
            </a:r>
            <a:r>
              <a:rPr lang="sv-SE" sz="2400" dirty="0" err="1" smtClean="0"/>
              <a:t>végváraink</a:t>
            </a:r>
            <a:r>
              <a:rPr lang="sv-SE" sz="2400" dirty="0" smtClean="0"/>
              <a:t>!</a:t>
            </a:r>
            <a:br>
              <a:rPr lang="sv-SE" sz="2400" dirty="0" smtClean="0"/>
            </a:br>
            <a:endParaRPr lang="sv-SE" sz="2400" dirty="0" smtClean="0"/>
          </a:p>
          <a:p>
            <a:r>
              <a:rPr lang="sv-SE" sz="2400" b="1" dirty="0" err="1" smtClean="0"/>
              <a:t>Az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anyaország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éltet</a:t>
            </a:r>
            <a:r>
              <a:rPr lang="hu-HU" sz="2400" b="1" dirty="0" smtClean="0"/>
              <a:t>ő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figyelme</a:t>
            </a:r>
            <a:endParaRPr lang="sv-SE" sz="24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26</a:t>
            </a:fld>
            <a:endParaRPr lang="sv-SE"/>
          </a:p>
        </p:txBody>
      </p:sp>
      <p:pic>
        <p:nvPicPr>
          <p:cNvPr id="614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7517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0" descr="kep.jpg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2120" y="4653136"/>
            <a:ext cx="1861170" cy="17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39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7544" y="5157192"/>
            <a:ext cx="8568952" cy="1470025"/>
          </a:xfrm>
        </p:spPr>
        <p:txBody>
          <a:bodyPr>
            <a:normAutofit/>
          </a:bodyPr>
          <a:lstStyle/>
          <a:p>
            <a:r>
              <a:rPr lang="sv-SE" sz="2800" dirty="0" err="1" smtClean="0"/>
              <a:t>Az</a:t>
            </a:r>
            <a:r>
              <a:rPr lang="sv-SE" sz="2800" dirty="0" smtClean="0"/>
              <a:t> €U </a:t>
            </a:r>
            <a:r>
              <a:rPr lang="sv-SE" sz="2800" dirty="0" err="1" smtClean="0"/>
              <a:t>válsága</a:t>
            </a:r>
            <a:r>
              <a:rPr lang="sv-SE" sz="2800" dirty="0" smtClean="0"/>
              <a:t> </a:t>
            </a:r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sv-SE" sz="2800" dirty="0" smtClean="0"/>
              <a:t>a terror </a:t>
            </a:r>
            <a:r>
              <a:rPr lang="sv-SE" sz="2800" dirty="0" err="1" smtClean="0"/>
              <a:t>bizonytalanságában</a:t>
            </a:r>
            <a:r>
              <a:rPr lang="sv-SE" sz="2800" dirty="0" smtClean="0"/>
              <a:t> </a:t>
            </a:r>
            <a:endParaRPr lang="sv-SE" sz="36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27</a:t>
            </a:fld>
            <a:endParaRPr lang="sv-SE" dirty="0"/>
          </a:p>
        </p:txBody>
      </p:sp>
      <p:pic>
        <p:nvPicPr>
          <p:cNvPr id="1027" name="Picture 3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36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3125815" cy="233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92896"/>
            <a:ext cx="2519241" cy="251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8699"/>
            <a:ext cx="4130030" cy="206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1.bp.blogspot.com/-RVGKli-9K8I/V0TVypXYxsI/AAAAAAAALao/Zm4RTeWIvD4Os-CWQfrqRmilmiaZKXynQCLcB/s1600/K%25C3%25A9p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924944"/>
            <a:ext cx="2569223" cy="1715269"/>
          </a:xfrm>
          <a:prstGeom prst="rect">
            <a:avLst/>
          </a:prstGeom>
          <a:noFill/>
        </p:spPr>
      </p:pic>
      <p:pic>
        <p:nvPicPr>
          <p:cNvPr id="64516" name="Picture 4" descr="Image result for brexi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805103"/>
            <a:ext cx="2232248" cy="148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199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1656184"/>
          </a:xfrm>
        </p:spPr>
        <p:txBody>
          <a:bodyPr>
            <a:normAutofit/>
          </a:bodyPr>
          <a:lstStyle/>
          <a:p>
            <a:r>
              <a:rPr lang="sv-SE" sz="2800" b="1" dirty="0" err="1" smtClean="0"/>
              <a:t>Európa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exportálta</a:t>
            </a:r>
            <a:r>
              <a:rPr lang="sv-SE" sz="2800" b="1" dirty="0" smtClean="0"/>
              <a:t> a </a:t>
            </a:r>
            <a:r>
              <a:rPr lang="sv-SE" sz="2800" b="1" dirty="0" err="1" smtClean="0"/>
              <a:t>demokráciát</a:t>
            </a:r>
            <a:r>
              <a:rPr lang="sv-SE" sz="2800" b="1" dirty="0" smtClean="0"/>
              <a:t>...</a:t>
            </a:r>
            <a:br>
              <a:rPr lang="sv-SE" sz="2800" b="1" dirty="0" smtClean="0"/>
            </a:br>
            <a:r>
              <a:rPr lang="sv-SE" sz="2800" i="1" dirty="0" smtClean="0"/>
              <a:t/>
            </a:r>
            <a:br>
              <a:rPr lang="sv-SE" sz="2800" i="1" dirty="0" smtClean="0"/>
            </a:br>
            <a:r>
              <a:rPr lang="sv-SE" sz="2000" i="1" dirty="0" smtClean="0"/>
              <a:t>A </a:t>
            </a:r>
            <a:r>
              <a:rPr lang="sv-SE" sz="2000" i="1" dirty="0" err="1" smtClean="0"/>
              <a:t>titkosszolgálat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kudarca</a:t>
            </a:r>
            <a:r>
              <a:rPr lang="sv-SE" sz="2000" i="1" dirty="0" smtClean="0"/>
              <a:t>: </a:t>
            </a:r>
            <a:r>
              <a:rPr lang="sv-SE" sz="2000" i="1" dirty="0" err="1" smtClean="0"/>
              <a:t>lehet</a:t>
            </a:r>
            <a:r>
              <a:rPr lang="sv-SE" sz="2000" i="1" dirty="0" smtClean="0"/>
              <a:t> </a:t>
            </a:r>
            <a:r>
              <a:rPr lang="sv-SE" sz="2000" i="1" dirty="0" err="1"/>
              <a:t>ugyan</a:t>
            </a:r>
            <a:r>
              <a:rPr lang="sv-SE" sz="2000" i="1" dirty="0"/>
              <a:t>, </a:t>
            </a:r>
            <a:r>
              <a:rPr lang="sv-SE" sz="2000" i="1" dirty="0" err="1"/>
              <a:t>hogy</a:t>
            </a:r>
            <a:r>
              <a:rPr lang="sv-SE" sz="2000" i="1" dirty="0"/>
              <a:t> </a:t>
            </a:r>
            <a:r>
              <a:rPr lang="sv-SE" sz="2000" i="1" dirty="0" err="1" smtClean="0"/>
              <a:t>az</a:t>
            </a:r>
            <a:r>
              <a:rPr lang="sv-SE" sz="2000" i="1" dirty="0" smtClean="0"/>
              <a:t> </a:t>
            </a:r>
            <a:r>
              <a:rPr lang="sv-SE" sz="2000" i="1" dirty="0" err="1"/>
              <a:t>illető</a:t>
            </a:r>
            <a:r>
              <a:rPr lang="sv-SE" sz="2000" i="1" dirty="0"/>
              <a:t> </a:t>
            </a:r>
            <a:r>
              <a:rPr lang="sv-SE" sz="2000" i="1" dirty="0" err="1" smtClean="0"/>
              <a:t>rajta</a:t>
            </a:r>
            <a:r>
              <a:rPr lang="sv-SE" sz="2000" i="1" dirty="0" smtClean="0"/>
              <a:t> van a </a:t>
            </a:r>
            <a:r>
              <a:rPr lang="sv-SE" sz="2000" i="1" dirty="0" err="1"/>
              <a:t>megfigyelési</a:t>
            </a:r>
            <a:r>
              <a:rPr lang="sv-SE" sz="2000" i="1" dirty="0"/>
              <a:t> </a:t>
            </a:r>
            <a:r>
              <a:rPr lang="sv-SE" sz="2000" i="1" dirty="0" err="1"/>
              <a:t>listán</a:t>
            </a:r>
            <a:r>
              <a:rPr lang="sv-SE" sz="2000" i="1" dirty="0"/>
              <a:t>, de </a:t>
            </a:r>
            <a:r>
              <a:rPr lang="sv-SE" sz="2000" i="1" dirty="0" err="1" smtClean="0"/>
              <a:t>amíg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nem</a:t>
            </a:r>
            <a:r>
              <a:rPr lang="sv-SE" sz="2000" i="1" dirty="0" smtClean="0"/>
              <a:t> tett </a:t>
            </a:r>
            <a:r>
              <a:rPr lang="sv-SE" sz="2000" i="1" dirty="0" err="1"/>
              <a:t>semmit</a:t>
            </a:r>
            <a:r>
              <a:rPr lang="sv-SE" sz="2000" i="1" dirty="0"/>
              <a:t>, a </a:t>
            </a:r>
            <a:r>
              <a:rPr lang="sv-SE" sz="2000" i="1" dirty="0" err="1"/>
              <a:t>titkosszolgálatok</a:t>
            </a:r>
            <a:r>
              <a:rPr lang="sv-SE" sz="2000" i="1" dirty="0"/>
              <a:t> </a:t>
            </a:r>
            <a:r>
              <a:rPr lang="sv-SE" sz="2000" i="1" dirty="0" err="1"/>
              <a:t>számára</a:t>
            </a:r>
            <a:r>
              <a:rPr lang="sv-SE" sz="2000" i="1" dirty="0"/>
              <a:t> </a:t>
            </a:r>
            <a:r>
              <a:rPr lang="sv-SE" sz="2000" i="1" dirty="0" err="1"/>
              <a:t>még</a:t>
            </a:r>
            <a:r>
              <a:rPr lang="sv-SE" sz="2000" i="1" dirty="0"/>
              <a:t> </a:t>
            </a:r>
            <a:r>
              <a:rPr lang="sv-SE" sz="2000" i="1" dirty="0" err="1" smtClean="0"/>
              <a:t>szüz</a:t>
            </a:r>
            <a:endParaRPr lang="sv-SE" sz="20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67368"/>
            <a:ext cx="2881147" cy="250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28</a:t>
            </a:fld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2407112" y="5517232"/>
            <a:ext cx="445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i="1" dirty="0"/>
              <a:t>És </a:t>
            </a:r>
            <a:r>
              <a:rPr lang="sv-SE" sz="2000" i="1" dirty="0" err="1" smtClean="0"/>
              <a:t>azzal</a:t>
            </a:r>
            <a:r>
              <a:rPr lang="sv-SE" sz="2000" i="1" dirty="0" smtClean="0"/>
              <a:t> </a:t>
            </a:r>
            <a:r>
              <a:rPr lang="sv-SE" sz="2000" i="1" dirty="0"/>
              <a:t>mi van, </a:t>
            </a:r>
            <a:r>
              <a:rPr lang="sv-SE" sz="2000" i="1" dirty="0" err="1"/>
              <a:t>hogy</a:t>
            </a:r>
            <a:r>
              <a:rPr lang="sv-SE" sz="2000" i="1" dirty="0"/>
              <a:t> </a:t>
            </a:r>
            <a:r>
              <a:rPr lang="sv-SE" sz="2000" i="1" dirty="0" err="1"/>
              <a:t>halál</a:t>
            </a:r>
            <a:r>
              <a:rPr lang="sv-SE" sz="2000" i="1" dirty="0"/>
              <a:t> a </a:t>
            </a:r>
            <a:r>
              <a:rPr lang="sv-SE" sz="2000" i="1" dirty="0" err="1" smtClean="0"/>
              <a:t>hitelenekre</a:t>
            </a:r>
            <a:r>
              <a:rPr lang="sv-SE" sz="2000" i="1" dirty="0" smtClean="0"/>
              <a:t>?</a:t>
            </a:r>
            <a:endParaRPr lang="sv-SE" sz="2000" i="1" dirty="0"/>
          </a:p>
        </p:txBody>
      </p:sp>
      <p:pic>
        <p:nvPicPr>
          <p:cNvPr id="7170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5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59211"/>
            <a:ext cx="4172322" cy="229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/>
          <p:cNvSpPr/>
          <p:nvPr/>
        </p:nvSpPr>
        <p:spPr>
          <a:xfrm>
            <a:off x="1619672" y="5131241"/>
            <a:ext cx="81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i="1" dirty="0" smtClean="0"/>
              <a:t>PÁRIZS</a:t>
            </a:r>
            <a:endParaRPr lang="sv-SE" i="1" dirty="0"/>
          </a:p>
        </p:txBody>
      </p:sp>
      <p:sp>
        <p:nvSpPr>
          <p:cNvPr id="7" name="Rektangel 6"/>
          <p:cNvSpPr/>
          <p:nvPr/>
        </p:nvSpPr>
        <p:spPr>
          <a:xfrm>
            <a:off x="5004048" y="496513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i="1" dirty="0" smtClean="0"/>
              <a:t>BRÜSSZEL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xmlns="" val="181359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2800" dirty="0" err="1" smtClean="0"/>
              <a:t>Egy</a:t>
            </a:r>
            <a:r>
              <a:rPr lang="sv-SE" sz="2800" dirty="0" smtClean="0"/>
              <a:t> </a:t>
            </a:r>
            <a:r>
              <a:rPr lang="sv-SE" sz="2800" dirty="0"/>
              <a:t>kis </a:t>
            </a:r>
            <a:r>
              <a:rPr lang="sv-SE" sz="2800" dirty="0" err="1" smtClean="0"/>
              <a:t>önkritikagyakorlása</a:t>
            </a:r>
            <a:r>
              <a:rPr lang="sv-SE" sz="2800" dirty="0" smtClean="0"/>
              <a:t> </a:t>
            </a:r>
            <a:br>
              <a:rPr lang="sv-SE" sz="2800" dirty="0" smtClean="0"/>
            </a:br>
            <a:r>
              <a:rPr lang="sv-SE" sz="2800" dirty="0" err="1" smtClean="0"/>
              <a:t>nem</a:t>
            </a:r>
            <a:r>
              <a:rPr lang="sv-SE" sz="2800" dirty="0" smtClean="0"/>
              <a:t> </a:t>
            </a:r>
            <a:r>
              <a:rPr lang="sv-SE" sz="2800" dirty="0" err="1" smtClean="0"/>
              <a:t>ártana</a:t>
            </a:r>
            <a:r>
              <a:rPr lang="sv-SE" sz="2800" dirty="0" smtClean="0"/>
              <a:t> </a:t>
            </a:r>
            <a:r>
              <a:rPr lang="sv-SE" sz="2800" dirty="0" err="1" smtClean="0"/>
              <a:t>az</a:t>
            </a:r>
            <a:r>
              <a:rPr lang="sv-SE" sz="2800" dirty="0" smtClean="0"/>
              <a:t> </a:t>
            </a:r>
            <a:r>
              <a:rPr lang="sv-SE" sz="2800" dirty="0" err="1" smtClean="0"/>
              <a:t>€-úniónak</a:t>
            </a:r>
            <a:endParaRPr lang="sv-SE" sz="2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29</a:t>
            </a:fld>
            <a:endParaRPr lang="sv-S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340" y="1844824"/>
            <a:ext cx="61341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395535" y="5898581"/>
            <a:ext cx="8280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i="1" dirty="0" err="1" smtClean="0"/>
              <a:t>Az</a:t>
            </a:r>
            <a:r>
              <a:rPr lang="sv-SE" b="1" i="1" dirty="0" smtClean="0"/>
              <a:t> </a:t>
            </a:r>
            <a:r>
              <a:rPr lang="sv-SE" b="1" i="1" dirty="0" err="1"/>
              <a:t>illiberális</a:t>
            </a:r>
            <a:r>
              <a:rPr lang="sv-SE" b="1" i="1" dirty="0"/>
              <a:t>  </a:t>
            </a:r>
            <a:r>
              <a:rPr lang="sv-SE" b="1" i="1" dirty="0" err="1"/>
              <a:t>demokrácia</a:t>
            </a:r>
            <a:r>
              <a:rPr lang="sv-SE" b="1" i="1" dirty="0"/>
              <a:t> </a:t>
            </a:r>
            <a:r>
              <a:rPr lang="sv-SE" b="1" i="1" dirty="0" err="1"/>
              <a:t>t</a:t>
            </a:r>
            <a:r>
              <a:rPr lang="sv-SE" b="1" i="1" dirty="0" err="1" smtClean="0"/>
              <a:t>engelytávolságnyi</a:t>
            </a:r>
            <a:r>
              <a:rPr lang="sv-SE" b="1" i="1" dirty="0" smtClean="0"/>
              <a:t> </a:t>
            </a:r>
            <a:r>
              <a:rPr lang="sv-SE" b="1" i="1" dirty="0" err="1" smtClean="0"/>
              <a:t>mértékszemléltetése</a:t>
            </a:r>
            <a:r>
              <a:rPr lang="sv-SE" b="1" i="1" dirty="0" smtClean="0"/>
              <a:t> </a:t>
            </a:r>
            <a:endParaRPr lang="sv-SE" b="1" i="1" dirty="0"/>
          </a:p>
        </p:txBody>
      </p:sp>
      <p:pic>
        <p:nvPicPr>
          <p:cNvPr id="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120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/>
              <a:t>Budapest 1956</a:t>
            </a:r>
            <a:endParaRPr lang="sv-SE" sz="3200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</a:t>
            </a:fld>
            <a:endParaRPr lang="sv-SE"/>
          </a:p>
        </p:txBody>
      </p:sp>
      <p:pic>
        <p:nvPicPr>
          <p:cNvPr id="18434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3.1466248118" descr="1956-os forradal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746104" cy="426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MA6.1466248118" descr="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712" y="2564904"/>
            <a:ext cx="4178288" cy="326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5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19672" y="651554"/>
            <a:ext cx="6912768" cy="1143000"/>
          </a:xfrm>
        </p:spPr>
        <p:txBody>
          <a:bodyPr>
            <a:noAutofit/>
          </a:bodyPr>
          <a:lstStyle/>
          <a:p>
            <a:r>
              <a:rPr lang="sv-SE" sz="2400" b="1" dirty="0" err="1" smtClean="0"/>
              <a:t>Nem</a:t>
            </a:r>
            <a:r>
              <a:rPr lang="sv-SE" sz="2400" b="1" dirty="0" smtClean="0"/>
              <a:t> </a:t>
            </a:r>
            <a:r>
              <a:rPr lang="sv-SE" sz="2400" b="1" dirty="0" err="1"/>
              <a:t>azonosíthatjuk</a:t>
            </a:r>
            <a:r>
              <a:rPr lang="sv-SE" sz="2400" b="1" dirty="0"/>
              <a:t> a </a:t>
            </a:r>
            <a:r>
              <a:rPr lang="sv-SE" sz="2400" b="1" dirty="0" err="1"/>
              <a:t>nagy</a:t>
            </a:r>
            <a:r>
              <a:rPr lang="sv-SE" sz="2400" b="1" dirty="0"/>
              <a:t> </a:t>
            </a:r>
            <a:r>
              <a:rPr lang="sv-SE" sz="2400" b="1" dirty="0" err="1"/>
              <a:t>világvallások</a:t>
            </a:r>
            <a:r>
              <a:rPr lang="sv-SE" sz="2400" b="1" dirty="0"/>
              <a:t> </a:t>
            </a:r>
            <a:r>
              <a:rPr lang="sv-SE" sz="2400" b="1" dirty="0" err="1" smtClean="0"/>
              <a:t>egyikét</a:t>
            </a:r>
            <a:r>
              <a:rPr lang="sv-SE" sz="2400" b="1" dirty="0" smtClean="0"/>
              <a:t> </a:t>
            </a:r>
            <a:r>
              <a:rPr lang="sv-SE" sz="2400" b="1" dirty="0" err="1"/>
              <a:t>az</a:t>
            </a:r>
            <a:r>
              <a:rPr lang="sv-SE" sz="2400" b="1" dirty="0"/>
              <a:t> </a:t>
            </a:r>
            <a:r>
              <a:rPr lang="sv-SE" sz="2400" b="1" dirty="0" err="1"/>
              <a:t>iszlám</a:t>
            </a:r>
            <a:r>
              <a:rPr lang="sv-SE" sz="2400" b="1" dirty="0"/>
              <a:t> </a:t>
            </a:r>
            <a:r>
              <a:rPr lang="sv-SE" sz="2400" b="1" dirty="0" err="1"/>
              <a:t>egészét</a:t>
            </a:r>
            <a:r>
              <a:rPr lang="sv-SE" sz="2400" b="1" dirty="0"/>
              <a:t> </a:t>
            </a:r>
            <a:r>
              <a:rPr lang="sv-SE" sz="2400" b="1" dirty="0" err="1" smtClean="0"/>
              <a:t>az</a:t>
            </a:r>
            <a:r>
              <a:rPr lang="sv-SE" sz="2400" b="1" dirty="0" smtClean="0"/>
              <a:t> </a:t>
            </a:r>
            <a:r>
              <a:rPr lang="sv-SE" sz="2400" b="1" dirty="0" err="1"/>
              <a:t>Iszlám</a:t>
            </a:r>
            <a:r>
              <a:rPr lang="sv-SE" sz="2400" b="1" dirty="0"/>
              <a:t> </a:t>
            </a:r>
            <a:r>
              <a:rPr lang="sv-SE" sz="2400" b="1" dirty="0" err="1"/>
              <a:t>Állammal</a:t>
            </a:r>
            <a:r>
              <a:rPr lang="sv-SE" sz="2400" b="1" dirty="0"/>
              <a:t> </a:t>
            </a:r>
            <a:r>
              <a:rPr lang="sv-SE" sz="2400" b="1" dirty="0" smtClean="0"/>
              <a:t>és a </a:t>
            </a:r>
            <a:r>
              <a:rPr lang="sv-SE" sz="2400" b="1" dirty="0" err="1" smtClean="0"/>
              <a:t>terrorizmussal</a:t>
            </a:r>
            <a:r>
              <a:rPr lang="sv-SE" sz="2400" dirty="0" smtClean="0"/>
              <a:t> </a:t>
            </a:r>
            <a:endParaRPr lang="sv-SE" sz="18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442560" y="1916832"/>
            <a:ext cx="6984776" cy="4176464"/>
          </a:xfrm>
        </p:spPr>
        <p:txBody>
          <a:bodyPr>
            <a:noAutofit/>
          </a:bodyPr>
          <a:lstStyle/>
          <a:p>
            <a:r>
              <a:rPr lang="sv-SE" sz="2000" dirty="0" err="1" smtClean="0"/>
              <a:t>Kétféle</a:t>
            </a:r>
            <a:r>
              <a:rPr lang="sv-SE" sz="2000" dirty="0" smtClean="0"/>
              <a:t> </a:t>
            </a:r>
            <a:r>
              <a:rPr lang="sv-SE" sz="2000" dirty="0" err="1" smtClean="0"/>
              <a:t>iszlám</a:t>
            </a:r>
            <a:r>
              <a:rPr lang="sv-SE" sz="2000" dirty="0" smtClean="0"/>
              <a:t> </a:t>
            </a:r>
            <a:r>
              <a:rPr lang="sv-SE" sz="2000" dirty="0" err="1" smtClean="0"/>
              <a:t>létezik</a:t>
            </a:r>
            <a:r>
              <a:rPr lang="sv-SE" sz="2000" dirty="0" smtClean="0"/>
              <a:t>: er</a:t>
            </a:r>
            <a:r>
              <a:rPr lang="hu-HU" sz="2000" dirty="0" smtClean="0"/>
              <a:t>ő</a:t>
            </a:r>
            <a:r>
              <a:rPr lang="sv-SE" sz="2000" dirty="0" err="1" smtClean="0"/>
              <a:t>szakos-irányítani</a:t>
            </a:r>
            <a:r>
              <a:rPr lang="sv-SE" sz="2000" dirty="0" smtClean="0"/>
              <a:t> </a:t>
            </a:r>
            <a:r>
              <a:rPr lang="sv-SE" sz="2000" dirty="0" err="1" smtClean="0"/>
              <a:t>akaró</a:t>
            </a:r>
            <a:r>
              <a:rPr lang="sv-SE" sz="2000" dirty="0" smtClean="0"/>
              <a:t> és </a:t>
            </a:r>
            <a:r>
              <a:rPr lang="sv-SE" sz="2000" dirty="0" err="1" smtClean="0"/>
              <a:t>toleráns</a:t>
            </a:r>
            <a:r>
              <a:rPr lang="sv-SE" sz="2000" dirty="0" smtClean="0"/>
              <a:t> </a:t>
            </a:r>
            <a:br>
              <a:rPr lang="sv-SE" sz="2000" dirty="0" smtClean="0"/>
            </a:br>
            <a:r>
              <a:rPr lang="sv-SE" sz="2000" dirty="0" err="1" smtClean="0"/>
              <a:t>Külömbség</a:t>
            </a:r>
            <a:r>
              <a:rPr lang="sv-SE" sz="2000" dirty="0" smtClean="0"/>
              <a:t> van </a:t>
            </a:r>
            <a:r>
              <a:rPr lang="sv-SE" sz="2000" dirty="0" err="1" smtClean="0"/>
              <a:t>az</a:t>
            </a:r>
            <a:r>
              <a:rPr lang="sv-SE" sz="2000" dirty="0" smtClean="0"/>
              <a:t> </a:t>
            </a:r>
            <a:r>
              <a:rPr lang="sv-SE" sz="2000" dirty="0" err="1" smtClean="0"/>
              <a:t>iszlámizmus</a:t>
            </a:r>
            <a:r>
              <a:rPr lang="sv-SE" sz="2000" dirty="0" smtClean="0"/>
              <a:t> és a </a:t>
            </a:r>
            <a:r>
              <a:rPr lang="sv-SE" sz="2000" dirty="0" err="1" smtClean="0"/>
              <a:t>muzulmánok</a:t>
            </a:r>
            <a:r>
              <a:rPr lang="sv-SE" sz="2000" dirty="0" smtClean="0"/>
              <a:t> </a:t>
            </a:r>
            <a:r>
              <a:rPr lang="sv-SE" sz="2000" dirty="0" err="1" smtClean="0"/>
              <a:t>közt</a:t>
            </a:r>
            <a:r>
              <a:rPr lang="sv-SE" sz="1800" dirty="0" smtClean="0"/>
              <a:t>!</a:t>
            </a:r>
          </a:p>
          <a:p>
            <a:r>
              <a:rPr lang="sv-SE" sz="2000" dirty="0" smtClean="0"/>
              <a:t>A </a:t>
            </a:r>
            <a:r>
              <a:rPr lang="sv-SE" sz="2000" dirty="0" err="1"/>
              <a:t>muzulmánok</a:t>
            </a:r>
            <a:r>
              <a:rPr lang="sv-SE" sz="2000" dirty="0"/>
              <a:t> </a:t>
            </a:r>
            <a:r>
              <a:rPr lang="sv-SE" sz="2000" dirty="0" err="1"/>
              <a:t>kedves</a:t>
            </a:r>
            <a:r>
              <a:rPr lang="sv-SE" sz="2000" dirty="0"/>
              <a:t>, </a:t>
            </a:r>
            <a:r>
              <a:rPr lang="sv-SE" sz="2000" dirty="0" err="1"/>
              <a:t>szimpatikus</a:t>
            </a:r>
            <a:r>
              <a:rPr lang="sv-SE" sz="2000" dirty="0"/>
              <a:t> és </a:t>
            </a:r>
            <a:r>
              <a:rPr lang="sv-SE" sz="2000" dirty="0" err="1"/>
              <a:t>békeszeret</a:t>
            </a:r>
            <a:r>
              <a:rPr lang="hu-HU" sz="2000" dirty="0" smtClean="0"/>
              <a:t>ő</a:t>
            </a:r>
            <a:r>
              <a:rPr lang="sv-SE" sz="2000" dirty="0" smtClean="0"/>
              <a:t>k</a:t>
            </a:r>
            <a:endParaRPr lang="sv-SE" sz="1800" dirty="0"/>
          </a:p>
          <a:p>
            <a:r>
              <a:rPr lang="sv-SE" sz="2000" dirty="0" smtClean="0"/>
              <a:t>A </a:t>
            </a:r>
            <a:r>
              <a:rPr lang="sv-SE" sz="2000" dirty="0" err="1"/>
              <a:t>radikalizmus</a:t>
            </a:r>
            <a:r>
              <a:rPr lang="sv-SE" sz="2000" dirty="0"/>
              <a:t> </a:t>
            </a:r>
            <a:r>
              <a:rPr lang="sv-SE" sz="2000" dirty="0" err="1"/>
              <a:t>megfelel</a:t>
            </a:r>
            <a:r>
              <a:rPr lang="sv-SE" sz="2000" dirty="0"/>
              <a:t> </a:t>
            </a:r>
            <a:r>
              <a:rPr lang="sv-SE" sz="2000" dirty="0" err="1"/>
              <a:t>az</a:t>
            </a:r>
            <a:r>
              <a:rPr lang="sv-SE" sz="2000" dirty="0"/>
              <a:t> </a:t>
            </a:r>
            <a:r>
              <a:rPr lang="sv-SE" sz="2000" dirty="0" err="1"/>
              <a:t>iszlám</a:t>
            </a:r>
            <a:r>
              <a:rPr lang="sv-SE" sz="2000" dirty="0"/>
              <a:t> </a:t>
            </a:r>
            <a:r>
              <a:rPr lang="sv-SE" sz="2000" dirty="0" err="1" smtClean="0"/>
              <a:t>hagyományainak</a:t>
            </a:r>
            <a:endParaRPr lang="sv-SE" sz="1800" dirty="0"/>
          </a:p>
          <a:p>
            <a:r>
              <a:rPr lang="sv-SE" sz="2000" dirty="0" err="1" smtClean="0"/>
              <a:t>Képes</a:t>
            </a:r>
            <a:r>
              <a:rPr lang="sv-SE" sz="2000" dirty="0" smtClean="0"/>
              <a:t>-e </a:t>
            </a:r>
            <a:r>
              <a:rPr lang="sv-SE" sz="2000" dirty="0" err="1"/>
              <a:t>az</a:t>
            </a:r>
            <a:r>
              <a:rPr lang="sv-SE" sz="2000" dirty="0"/>
              <a:t> </a:t>
            </a:r>
            <a:r>
              <a:rPr lang="sv-SE" sz="2000" dirty="0" err="1"/>
              <a:t>iszlám</a:t>
            </a:r>
            <a:r>
              <a:rPr lang="sv-SE" sz="2000" dirty="0"/>
              <a:t> </a:t>
            </a:r>
            <a:r>
              <a:rPr lang="sv-SE" sz="2000" dirty="0" err="1"/>
              <a:t>az</a:t>
            </a:r>
            <a:r>
              <a:rPr lang="sv-SE" sz="2000" dirty="0"/>
              <a:t> </a:t>
            </a:r>
            <a:r>
              <a:rPr lang="sv-SE" sz="2000" dirty="0" err="1"/>
              <a:t>integrációra</a:t>
            </a:r>
            <a:r>
              <a:rPr lang="sv-SE" sz="2000" dirty="0"/>
              <a:t>?</a:t>
            </a:r>
            <a:br>
              <a:rPr lang="sv-SE" sz="2000" dirty="0"/>
            </a:br>
            <a:r>
              <a:rPr lang="sv-SE" sz="2000" dirty="0"/>
              <a:t>- </a:t>
            </a:r>
            <a:r>
              <a:rPr lang="sv-SE" sz="2000" i="1" dirty="0" err="1"/>
              <a:t>Európát</a:t>
            </a:r>
            <a:r>
              <a:rPr lang="sv-SE" sz="2000" i="1" dirty="0"/>
              <a:t> </a:t>
            </a:r>
            <a:r>
              <a:rPr lang="sv-SE" sz="2000" i="1" dirty="0" err="1" smtClean="0"/>
              <a:t>asszonyaink</a:t>
            </a:r>
            <a:r>
              <a:rPr lang="sv-SE" sz="2000" i="1" dirty="0" smtClean="0"/>
              <a:t> </a:t>
            </a:r>
            <a:r>
              <a:rPr lang="sv-SE" sz="2000" i="1" dirty="0" err="1"/>
              <a:t>méhén</a:t>
            </a:r>
            <a:r>
              <a:rPr lang="sv-SE" sz="2000" i="1" dirty="0"/>
              <a:t> </a:t>
            </a:r>
            <a:r>
              <a:rPr lang="sv-SE" sz="2000" i="1" dirty="0" err="1"/>
              <a:t>keresztül</a:t>
            </a:r>
            <a:r>
              <a:rPr lang="sv-SE" sz="2000" i="1" dirty="0"/>
              <a:t> </a:t>
            </a:r>
            <a:r>
              <a:rPr lang="sv-SE" sz="2000" i="1" dirty="0" err="1"/>
              <a:t>hódítjuk</a:t>
            </a:r>
            <a:r>
              <a:rPr lang="sv-SE" sz="2000" i="1" dirty="0"/>
              <a:t> </a:t>
            </a:r>
            <a:r>
              <a:rPr lang="sv-SE" sz="2000" i="1" dirty="0" err="1"/>
              <a:t>meg</a:t>
            </a:r>
            <a:r>
              <a:rPr lang="sv-SE" sz="2000" i="1" dirty="0"/>
              <a:t>! </a:t>
            </a:r>
            <a:br>
              <a:rPr lang="sv-SE" sz="2000" i="1" dirty="0"/>
            </a:br>
            <a:r>
              <a:rPr lang="sv-SE" sz="2000" i="1" dirty="0"/>
              <a:t>- A </a:t>
            </a:r>
            <a:r>
              <a:rPr lang="sv-SE" sz="2000" i="1" dirty="0" err="1"/>
              <a:t>demográfiai</a:t>
            </a:r>
            <a:r>
              <a:rPr lang="sv-SE" sz="2000" i="1" dirty="0"/>
              <a:t> </a:t>
            </a:r>
            <a:r>
              <a:rPr lang="sv-SE" sz="2000" i="1" dirty="0" err="1"/>
              <a:t>egyensúly</a:t>
            </a:r>
            <a:r>
              <a:rPr lang="sv-SE" sz="2000" i="1" dirty="0"/>
              <a:t> </a:t>
            </a:r>
            <a:r>
              <a:rPr lang="sv-SE" sz="2000" i="1" dirty="0" err="1" smtClean="0"/>
              <a:t>megbillent</a:t>
            </a:r>
            <a:endParaRPr lang="sv-SE" sz="2000" i="1" dirty="0"/>
          </a:p>
          <a:p>
            <a:r>
              <a:rPr lang="sv-SE" sz="2000" dirty="0" err="1" smtClean="0"/>
              <a:t>Nyugateurópa</a:t>
            </a:r>
            <a:r>
              <a:rPr lang="sv-SE" sz="2000" dirty="0" smtClean="0"/>
              <a:t> és a </a:t>
            </a:r>
            <a:r>
              <a:rPr lang="sv-SE" sz="2000" dirty="0" err="1" smtClean="0"/>
              <a:t>liberalizmus</a:t>
            </a:r>
            <a:r>
              <a:rPr lang="sv-SE" sz="2000" dirty="0" smtClean="0"/>
              <a:t> </a:t>
            </a:r>
            <a:r>
              <a:rPr lang="sv-SE" sz="2000" dirty="0" err="1" smtClean="0"/>
              <a:t>az</a:t>
            </a:r>
            <a:r>
              <a:rPr lang="sv-SE" sz="2000" dirty="0" smtClean="0"/>
              <a:t> </a:t>
            </a:r>
            <a:r>
              <a:rPr lang="sv-SE" sz="2000" dirty="0" err="1" smtClean="0"/>
              <a:t>iszlámizmus</a:t>
            </a:r>
            <a:r>
              <a:rPr lang="sv-SE" sz="2000" dirty="0" smtClean="0"/>
              <a:t> </a:t>
            </a:r>
            <a:r>
              <a:rPr lang="sv-SE" sz="2000" dirty="0" err="1" smtClean="0"/>
              <a:t>cinkosa</a:t>
            </a:r>
            <a:endParaRPr lang="sv-SE" sz="1800" dirty="0"/>
          </a:p>
          <a:p>
            <a:r>
              <a:rPr lang="sv-SE" sz="2000" dirty="0" err="1" smtClean="0"/>
              <a:t>Nyugateurópa</a:t>
            </a:r>
            <a:r>
              <a:rPr lang="sv-SE" sz="2000" dirty="0" smtClean="0"/>
              <a:t> </a:t>
            </a:r>
            <a:r>
              <a:rPr lang="sv-SE" sz="2000" dirty="0" err="1" smtClean="0"/>
              <a:t>elvesztette</a:t>
            </a:r>
            <a:r>
              <a:rPr lang="sv-SE" sz="2000" dirty="0" smtClean="0"/>
              <a:t>:</a:t>
            </a:r>
            <a:br>
              <a:rPr lang="sv-SE" sz="2000" dirty="0" smtClean="0"/>
            </a:br>
            <a:r>
              <a:rPr lang="sv-SE" sz="2000" dirty="0" smtClean="0"/>
              <a:t>- </a:t>
            </a:r>
            <a:r>
              <a:rPr lang="sv-SE" sz="2000" dirty="0" err="1" smtClean="0"/>
              <a:t>keresztyén</a:t>
            </a:r>
            <a:r>
              <a:rPr lang="sv-SE" sz="2000" dirty="0" smtClean="0"/>
              <a:t> </a:t>
            </a:r>
            <a:r>
              <a:rPr lang="sv-SE" sz="2000" dirty="0" err="1" smtClean="0"/>
              <a:t>gyökereit</a:t>
            </a:r>
            <a:r>
              <a:rPr lang="sv-SE" sz="2000" dirty="0" smtClean="0"/>
              <a:t> és </a:t>
            </a:r>
            <a:r>
              <a:rPr lang="sv-SE" sz="2000" dirty="0" err="1" smtClean="0"/>
              <a:t>igazodási</a:t>
            </a:r>
            <a:r>
              <a:rPr lang="sv-SE" sz="2000" dirty="0" smtClean="0"/>
              <a:t> </a:t>
            </a:r>
            <a:r>
              <a:rPr lang="sv-SE" sz="2000" dirty="0" err="1" smtClean="0"/>
              <a:t>erkölcsi</a:t>
            </a:r>
            <a:r>
              <a:rPr lang="sv-SE" sz="2000" dirty="0" smtClean="0"/>
              <a:t> </a:t>
            </a:r>
            <a:r>
              <a:rPr lang="sv-SE" sz="2000" dirty="0" err="1" smtClean="0"/>
              <a:t>tartását</a:t>
            </a:r>
            <a:endParaRPr lang="sv-SE" sz="1800" dirty="0"/>
          </a:p>
          <a:p>
            <a:r>
              <a:rPr lang="sv-SE" sz="2000" dirty="0" smtClean="0"/>
              <a:t>A </a:t>
            </a:r>
            <a:r>
              <a:rPr lang="sv-SE" sz="2000" dirty="0" err="1"/>
              <a:t>jöv</a:t>
            </a:r>
            <a:r>
              <a:rPr lang="hu-HU" sz="2000" dirty="0"/>
              <a:t>ő</a:t>
            </a:r>
            <a:r>
              <a:rPr lang="sv-SE" sz="2000" dirty="0" err="1" smtClean="0"/>
              <a:t>nk</a:t>
            </a:r>
            <a:r>
              <a:rPr lang="sv-SE" sz="2000" dirty="0" smtClean="0"/>
              <a:t>: a </a:t>
            </a:r>
            <a:r>
              <a:rPr lang="sv-SE" sz="2000" dirty="0" err="1" smtClean="0"/>
              <a:t>keresztyén</a:t>
            </a:r>
            <a:r>
              <a:rPr lang="sv-SE" sz="2000" dirty="0" smtClean="0"/>
              <a:t> </a:t>
            </a:r>
            <a:r>
              <a:rPr lang="sv-SE" sz="2000" dirty="0" err="1"/>
              <a:t>reménység</a:t>
            </a:r>
            <a:r>
              <a:rPr lang="sv-SE" sz="2000" dirty="0"/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30</a:t>
            </a:fld>
            <a:endParaRPr lang="sv-SE"/>
          </a:p>
        </p:txBody>
      </p:sp>
      <p:pic>
        <p:nvPicPr>
          <p:cNvPr id="8194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3859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5703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31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7053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268760"/>
            <a:ext cx="6480720" cy="426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085184"/>
            <a:ext cx="13144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32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120679" cy="571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33</a:t>
            </a:fld>
            <a:endParaRPr lang="sv-SE"/>
          </a:p>
        </p:txBody>
      </p:sp>
      <p:pic>
        <p:nvPicPr>
          <p:cNvPr id="1026" name="Picture 2" descr="Nyilatkozat a Mikó-ügy kapcsá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7099548" cy="4705986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/>
        </p:nvSpPr>
        <p:spPr>
          <a:xfrm>
            <a:off x="683568" y="476672"/>
            <a:ext cx="79104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 smtClean="0"/>
              <a:t>N</a:t>
            </a:r>
            <a:r>
              <a:rPr lang="hu-HU" sz="2400" dirty="0" smtClean="0"/>
              <a:t>em vállalta fel a helyes döntés felelősségét</a:t>
            </a:r>
            <a:r>
              <a:rPr lang="sv-SE" sz="2400" dirty="0" smtClean="0"/>
              <a:t> </a:t>
            </a:r>
            <a:br>
              <a:rPr lang="sv-SE" sz="2400" dirty="0" smtClean="0"/>
            </a:br>
            <a:r>
              <a:rPr lang="sv-SE" sz="2400" dirty="0" smtClean="0"/>
              <a:t>a </a:t>
            </a:r>
            <a:r>
              <a:rPr lang="sv-SE" sz="2400" dirty="0" err="1" smtClean="0"/>
              <a:t>Mikó-ügyben</a:t>
            </a:r>
            <a:r>
              <a:rPr lang="sv-SE" sz="2400" dirty="0" smtClean="0"/>
              <a:t> 2016. </a:t>
            </a:r>
            <a:r>
              <a:rPr lang="sv-SE" sz="2400" dirty="0" err="1" smtClean="0"/>
              <a:t>május</a:t>
            </a:r>
            <a:r>
              <a:rPr lang="sv-SE" sz="2400" dirty="0" smtClean="0"/>
              <a:t> 31. </a:t>
            </a:r>
            <a:br>
              <a:rPr lang="sv-SE" sz="2400" dirty="0" smtClean="0"/>
            </a:br>
            <a:r>
              <a:rPr lang="sv-SE" sz="2400" dirty="0" smtClean="0"/>
              <a:t>a </a:t>
            </a:r>
            <a:r>
              <a:rPr lang="hu-HU" sz="2400" dirty="0" smtClean="0"/>
              <a:t>bukaresti restitúciós bizottság visszautasító döntése</a:t>
            </a:r>
            <a:endParaRPr lang="sv-SE" sz="2400" dirty="0" smtClean="0"/>
          </a:p>
        </p:txBody>
      </p:sp>
      <p:sp>
        <p:nvSpPr>
          <p:cNvPr id="8" name="Rektangel 7"/>
          <p:cNvSpPr/>
          <p:nvPr/>
        </p:nvSpPr>
        <p:spPr>
          <a:xfrm rot="20462492">
            <a:off x="1105610" y="4531468"/>
            <a:ext cx="6894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b="1" dirty="0" smtClean="0">
                <a:solidFill>
                  <a:schemeClr val="bg1"/>
                </a:solidFill>
              </a:rPr>
              <a:t>TÁMOGATJUK A HARCOTOKAT</a:t>
            </a:r>
            <a:endParaRPr lang="sv-SE" sz="3600" dirty="0">
              <a:solidFill>
                <a:schemeClr val="bg1"/>
              </a:solidFill>
            </a:endParaRPr>
          </a:p>
        </p:txBody>
      </p:sp>
      <p:pic>
        <p:nvPicPr>
          <p:cNvPr id="7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/>
          <a:lstStyle/>
          <a:p>
            <a:r>
              <a:rPr lang="sv-SE" i="1" dirty="0" err="1" smtClean="0"/>
              <a:t>Tisztelgés</a:t>
            </a:r>
            <a:r>
              <a:rPr lang="sv-SE" i="1" dirty="0" smtClean="0"/>
              <a:t>, </a:t>
            </a:r>
            <a:r>
              <a:rPr lang="sv-SE" i="1" dirty="0" err="1" smtClean="0"/>
              <a:t>emlékezés</a:t>
            </a:r>
            <a:r>
              <a:rPr lang="sv-SE" i="1" dirty="0" smtClean="0"/>
              <a:t>, f</a:t>
            </a:r>
            <a:r>
              <a:rPr lang="hu-HU" i="1" dirty="0" smtClean="0"/>
              <a:t>ő</a:t>
            </a:r>
            <a:r>
              <a:rPr lang="sv-SE" i="1" dirty="0" err="1" smtClean="0"/>
              <a:t>hajtás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34</a:t>
            </a:fld>
            <a:endParaRPr lang="sv-SE"/>
          </a:p>
        </p:txBody>
      </p:sp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3859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5949280"/>
            <a:ext cx="7920880" cy="576064"/>
          </a:xfrm>
        </p:spPr>
        <p:txBody>
          <a:bodyPr>
            <a:noAutofit/>
          </a:bodyPr>
          <a:lstStyle/>
          <a:p>
            <a:r>
              <a:rPr lang="hu-HU" sz="1400" b="1" dirty="0" smtClean="0"/>
              <a:t>Debrecenben</a:t>
            </a:r>
            <a:r>
              <a:rPr lang="sv-SE" sz="1400" b="1" dirty="0" smtClean="0"/>
              <a:t> </a:t>
            </a:r>
            <a:r>
              <a:rPr lang="sv-SE" sz="1400" b="1" dirty="0"/>
              <a:t>1991. aug. 18. </a:t>
            </a:r>
            <a:r>
              <a:rPr lang="hu-HU" sz="1400" b="1" dirty="0" smtClean="0"/>
              <a:t>II. </a:t>
            </a:r>
            <a:r>
              <a:rPr lang="sv-SE" sz="1400" b="1" dirty="0" err="1" smtClean="0"/>
              <a:t>Szt</a:t>
            </a:r>
            <a:r>
              <a:rPr lang="sv-SE" sz="1400" b="1" dirty="0" smtClean="0"/>
              <a:t>. </a:t>
            </a:r>
            <a:r>
              <a:rPr lang="hu-HU" sz="1400" b="1" dirty="0" smtClean="0"/>
              <a:t>János Pál pápa megkoszorúzta</a:t>
            </a:r>
            <a:r>
              <a:rPr lang="sv-SE" sz="1400" b="1" dirty="0" smtClean="0"/>
              <a:t> </a:t>
            </a:r>
            <a:r>
              <a:rPr lang="hu-HU" sz="1400" b="1" dirty="0" smtClean="0"/>
              <a:t>a ref</a:t>
            </a:r>
            <a:r>
              <a:rPr lang="sv-SE" sz="1400" b="1" dirty="0" smtClean="0"/>
              <a:t>.</a:t>
            </a:r>
            <a:r>
              <a:rPr lang="hu-HU" sz="1400" b="1" dirty="0" smtClean="0"/>
              <a:t> gályarabok emlékművét</a:t>
            </a:r>
            <a:endParaRPr lang="sv-SE" sz="2000" b="1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35</a:t>
            </a:fld>
            <a:endParaRPr lang="sv-SE"/>
          </a:p>
        </p:txBody>
      </p:sp>
      <p:pic>
        <p:nvPicPr>
          <p:cNvPr id="1026" name="Picture 2" descr="https://scontent-arn2-1.xx.fbcdn.net/hphotos-xap1/v/t1.0-9/11222795_882036188517025_7201171511790280991_n.jpg?oh=c74bae93315919dd02a7ff0357e666fa&amp;oe=56393E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3069" y="-315416"/>
            <a:ext cx="6124947" cy="63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/>
          <p:cNvSpPr/>
          <p:nvPr/>
        </p:nvSpPr>
        <p:spPr>
          <a:xfrm>
            <a:off x="1691680" y="188640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b="1" dirty="0" smtClean="0">
                <a:solidFill>
                  <a:srgbClr val="FFFF00"/>
                </a:solidFill>
              </a:rPr>
              <a:t>25 </a:t>
            </a:r>
            <a:r>
              <a:rPr lang="sv-SE" sz="3600" b="1" dirty="0" err="1" smtClean="0">
                <a:solidFill>
                  <a:srgbClr val="FFFF00"/>
                </a:solidFill>
              </a:rPr>
              <a:t>éve</a:t>
            </a:r>
            <a:r>
              <a:rPr lang="sv-SE" sz="3600" b="1" dirty="0" smtClean="0">
                <a:solidFill>
                  <a:srgbClr val="FFFF00"/>
                </a:solidFill>
              </a:rPr>
              <a:t> </a:t>
            </a:r>
            <a:r>
              <a:rPr lang="sv-SE" sz="3600" b="1" dirty="0" err="1" smtClean="0">
                <a:solidFill>
                  <a:srgbClr val="FFFF00"/>
                </a:solidFill>
              </a:rPr>
              <a:t>történt</a:t>
            </a:r>
            <a:r>
              <a:rPr lang="sv-SE" sz="3600" b="1" dirty="0" smtClean="0">
                <a:solidFill>
                  <a:srgbClr val="FFFF00"/>
                </a:solidFill>
              </a:rPr>
              <a:t> </a:t>
            </a:r>
            <a:r>
              <a:rPr lang="sv-SE" dirty="0">
                <a:solidFill>
                  <a:srgbClr val="FFFF00"/>
                </a:solidFill>
              </a:rPr>
              <a:t/>
            </a:r>
            <a:br>
              <a:rPr lang="sv-SE" dirty="0">
                <a:solidFill>
                  <a:srgbClr val="FFFF00"/>
                </a:solidFill>
              </a:rPr>
            </a:br>
            <a:endParaRPr lang="sv-SE" dirty="0">
              <a:solidFill>
                <a:srgbClr val="FFFF00"/>
              </a:solidFill>
            </a:endParaRPr>
          </a:p>
        </p:txBody>
      </p:sp>
      <p:pic>
        <p:nvPicPr>
          <p:cNvPr id="13314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848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067128" cy="1143000"/>
          </a:xfrm>
        </p:spPr>
        <p:txBody>
          <a:bodyPr>
            <a:normAutofit/>
          </a:bodyPr>
          <a:lstStyle/>
          <a:p>
            <a:r>
              <a:rPr lang="sv-SE" sz="3600" b="1" dirty="0" err="1" smtClean="0"/>
              <a:t>GöRGEY</a:t>
            </a:r>
            <a:r>
              <a:rPr lang="sv-SE" sz="3600" b="1" dirty="0" smtClean="0"/>
              <a:t> </a:t>
            </a:r>
            <a:r>
              <a:rPr lang="sv-SE" sz="3600" b="1" dirty="0" err="1" smtClean="0"/>
              <a:t>ARTúR</a:t>
            </a:r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sz="2800" dirty="0" err="1" smtClean="0"/>
              <a:t>halálának</a:t>
            </a:r>
            <a:r>
              <a:rPr lang="sv-SE" sz="2800" dirty="0" smtClean="0"/>
              <a:t> 100. </a:t>
            </a:r>
            <a:r>
              <a:rPr lang="sv-SE" sz="2800" dirty="0" err="1" smtClean="0"/>
              <a:t>évfordulója</a:t>
            </a:r>
            <a:endParaRPr lang="sv-S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25922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36</a:t>
            </a:fld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3923928" y="1484784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v-SE" sz="3200" dirty="0" smtClean="0"/>
              <a:t>2016. </a:t>
            </a:r>
            <a:r>
              <a:rPr lang="sv-SE" sz="3200" dirty="0" err="1" smtClean="0"/>
              <a:t>május</a:t>
            </a:r>
            <a:r>
              <a:rPr lang="sv-SE" sz="3200" dirty="0" smtClean="0"/>
              <a:t> 21. PRÁGA </a:t>
            </a:r>
            <a:br>
              <a:rPr lang="sv-SE" sz="3200" dirty="0" smtClean="0"/>
            </a:br>
            <a:r>
              <a:rPr lang="sv-SE" dirty="0" smtClean="0">
                <a:solidFill>
                  <a:prstClr val="black"/>
                </a:solidFill>
              </a:rPr>
              <a:t>A </a:t>
            </a:r>
            <a:r>
              <a:rPr lang="sv-SE" dirty="0" err="1" smtClean="0">
                <a:solidFill>
                  <a:prstClr val="black"/>
                </a:solidFill>
              </a:rPr>
              <a:t>Görgey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  <a:r>
              <a:rPr lang="sv-SE" dirty="0" err="1" smtClean="0">
                <a:solidFill>
                  <a:prstClr val="black"/>
                </a:solidFill>
              </a:rPr>
              <a:t>Artúr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  <a:r>
              <a:rPr lang="sv-SE" dirty="0" err="1" smtClean="0">
                <a:solidFill>
                  <a:prstClr val="black"/>
                </a:solidFill>
              </a:rPr>
              <a:t>Társaság</a:t>
            </a:r>
            <a:r>
              <a:rPr lang="sv-SE" dirty="0" smtClean="0">
                <a:solidFill>
                  <a:prstClr val="black"/>
                </a:solidFill>
              </a:rPr>
              <a:t>, </a:t>
            </a:r>
            <a:r>
              <a:rPr lang="sv-SE" dirty="0" err="1" smtClean="0">
                <a:solidFill>
                  <a:prstClr val="black"/>
                </a:solidFill>
              </a:rPr>
              <a:t>valamint</a:t>
            </a:r>
            <a:endParaRPr lang="sv-SE" dirty="0" smtClean="0">
              <a:solidFill>
                <a:prstClr val="black"/>
              </a:solidFill>
            </a:endParaRPr>
          </a:p>
          <a:p>
            <a:pPr lvl="0"/>
            <a:r>
              <a:rPr lang="sv-SE" dirty="0" smtClean="0">
                <a:solidFill>
                  <a:prstClr val="black"/>
                </a:solidFill>
              </a:rPr>
              <a:t>a </a:t>
            </a:r>
            <a:r>
              <a:rPr lang="sv-SE" dirty="0" err="1" smtClean="0">
                <a:solidFill>
                  <a:prstClr val="black"/>
                </a:solidFill>
              </a:rPr>
              <a:t>Cseh-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  <a:r>
              <a:rPr lang="sv-SE" dirty="0" err="1" smtClean="0">
                <a:solidFill>
                  <a:prstClr val="black"/>
                </a:solidFill>
              </a:rPr>
              <a:t>és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  <a:r>
              <a:rPr lang="sv-SE" dirty="0" err="1" smtClean="0">
                <a:solidFill>
                  <a:prstClr val="black"/>
                </a:solidFill>
              </a:rPr>
              <a:t>Morvaországi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  <a:r>
              <a:rPr lang="sv-SE" dirty="0" err="1" smtClean="0">
                <a:solidFill>
                  <a:prstClr val="black"/>
                </a:solidFill>
              </a:rPr>
              <a:t>Magyarok</a:t>
            </a:r>
            <a:r>
              <a:rPr lang="sv-SE" dirty="0" smtClean="0">
                <a:solidFill>
                  <a:prstClr val="black"/>
                </a:solidFill>
              </a:rPr>
              <a:t> </a:t>
            </a:r>
            <a:r>
              <a:rPr lang="sv-SE" dirty="0" err="1" smtClean="0">
                <a:solidFill>
                  <a:prstClr val="black"/>
                </a:solidFill>
              </a:rPr>
              <a:t>Szövetsége</a:t>
            </a:r>
            <a:endParaRPr lang="sv-SE" dirty="0" smtClean="0">
              <a:solidFill>
                <a:prstClr val="black"/>
              </a:solidFill>
            </a:endParaRPr>
          </a:p>
          <a:p>
            <a:endParaRPr lang="sv-SE" sz="3200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404664"/>
            <a:ext cx="1080120" cy="964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ktangel 9"/>
          <p:cNvSpPr/>
          <p:nvPr/>
        </p:nvSpPr>
        <p:spPr>
          <a:xfrm>
            <a:off x="4644008" y="5157192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sv-SE" i="1" dirty="0" smtClean="0">
              <a:solidFill>
                <a:prstClr val="black"/>
              </a:solidFill>
            </a:endParaRPr>
          </a:p>
          <a:p>
            <a:pPr lvl="0"/>
            <a:endParaRPr lang="sv-SE" i="1" dirty="0" smtClean="0">
              <a:solidFill>
                <a:prstClr val="black"/>
              </a:solidFill>
            </a:endParaRPr>
          </a:p>
          <a:p>
            <a:pPr lvl="0"/>
            <a:endParaRPr lang="sv-SE" i="1" dirty="0" smtClean="0">
              <a:solidFill>
                <a:prstClr val="black"/>
              </a:solidFill>
            </a:endParaRPr>
          </a:p>
          <a:p>
            <a:pPr lvl="0"/>
            <a:r>
              <a:rPr lang="sv-SE" i="1" dirty="0" smtClean="0">
                <a:solidFill>
                  <a:prstClr val="black"/>
                </a:solidFill>
              </a:rPr>
              <a:t>dr. </a:t>
            </a:r>
            <a:r>
              <a:rPr lang="sv-SE" i="1" dirty="0" err="1" smtClean="0">
                <a:solidFill>
                  <a:prstClr val="black"/>
                </a:solidFill>
              </a:rPr>
              <a:t>Palágyi</a:t>
            </a:r>
            <a:r>
              <a:rPr lang="sv-SE" i="1" dirty="0" smtClean="0">
                <a:solidFill>
                  <a:prstClr val="black"/>
                </a:solidFill>
              </a:rPr>
              <a:t> </a:t>
            </a:r>
            <a:r>
              <a:rPr lang="sv-SE" i="1" dirty="0" err="1" smtClean="0">
                <a:solidFill>
                  <a:prstClr val="black"/>
                </a:solidFill>
              </a:rPr>
              <a:t>István</a:t>
            </a:r>
            <a:r>
              <a:rPr lang="sv-SE" i="1" dirty="0" smtClean="0">
                <a:solidFill>
                  <a:prstClr val="black"/>
                </a:solidFill>
              </a:rPr>
              <a:t> György </a:t>
            </a:r>
            <a:r>
              <a:rPr lang="sv-SE" i="1" dirty="0" err="1" smtClean="0">
                <a:solidFill>
                  <a:prstClr val="black"/>
                </a:solidFill>
              </a:rPr>
              <a:t>DrSc</a:t>
            </a:r>
            <a:r>
              <a:rPr lang="sv-SE" i="1" dirty="0" smtClean="0">
                <a:solidFill>
                  <a:prstClr val="black"/>
                </a:solidFill>
              </a:rPr>
              <a:t>, </a:t>
            </a:r>
            <a:r>
              <a:rPr lang="sv-SE" i="1" dirty="0" err="1" smtClean="0">
                <a:solidFill>
                  <a:prstClr val="black"/>
                </a:solidFill>
              </a:rPr>
              <a:t>GAT-elnök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83568" y="5301208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b="1" dirty="0" err="1" smtClean="0"/>
              <a:t>Toporc</a:t>
            </a:r>
            <a:r>
              <a:rPr lang="sv-SE" sz="1200" b="1" dirty="0" smtClean="0"/>
              <a:t> 1818. jan, 30. – </a:t>
            </a:r>
            <a:r>
              <a:rPr lang="sv-SE" sz="1200" b="1" dirty="0" err="1" smtClean="0"/>
              <a:t>Bp</a:t>
            </a:r>
            <a:r>
              <a:rPr lang="sv-SE" sz="1200" b="1" dirty="0" smtClean="0"/>
              <a:t> </a:t>
            </a:r>
            <a:r>
              <a:rPr lang="sv-SE" sz="1200" b="1" dirty="0" err="1" smtClean="0"/>
              <a:t>Lipótváros</a:t>
            </a:r>
            <a:r>
              <a:rPr lang="sv-SE" sz="1200" b="1" dirty="0" smtClean="0"/>
              <a:t> 1916. </a:t>
            </a:r>
            <a:r>
              <a:rPr lang="sv-SE" sz="1200" b="1" dirty="0" err="1" smtClean="0"/>
              <a:t>máj</a:t>
            </a:r>
            <a:r>
              <a:rPr lang="sv-SE" sz="1200" b="1" dirty="0" smtClean="0"/>
              <a:t>. 21</a:t>
            </a:r>
            <a:r>
              <a:rPr lang="sv-SE" sz="1600" dirty="0" smtClean="0"/>
              <a:t>.</a:t>
            </a:r>
            <a:endParaRPr lang="sv-SE" sz="1600" dirty="0"/>
          </a:p>
        </p:txBody>
      </p:sp>
      <p:sp>
        <p:nvSpPr>
          <p:cNvPr id="12" name="Rektangel 11"/>
          <p:cNvSpPr/>
          <p:nvPr/>
        </p:nvSpPr>
        <p:spPr>
          <a:xfrm>
            <a:off x="539552" y="5589240"/>
            <a:ext cx="3781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Főparancsnok</a:t>
            </a:r>
            <a:r>
              <a:rPr lang="sv-SE" dirty="0" smtClean="0"/>
              <a:t> 1848–49-es </a:t>
            </a:r>
            <a:r>
              <a:rPr lang="sv-SE" dirty="0" err="1" smtClean="0"/>
              <a:t>forradalom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err="1" smtClean="0"/>
              <a:t>és</a:t>
            </a:r>
            <a:r>
              <a:rPr lang="sv-SE" dirty="0" smtClean="0"/>
              <a:t> </a:t>
            </a:r>
            <a:r>
              <a:rPr lang="sv-SE" dirty="0" err="1" smtClean="0"/>
              <a:t>szabadságharc</a:t>
            </a:r>
            <a:r>
              <a:rPr lang="sv-SE" dirty="0" smtClean="0"/>
              <a:t> </a:t>
            </a:r>
            <a:r>
              <a:rPr lang="sv-SE" dirty="0" err="1" smtClean="0"/>
              <a:t>honvéd</a:t>
            </a:r>
            <a:r>
              <a:rPr lang="sv-SE" dirty="0" smtClean="0"/>
              <a:t> </a:t>
            </a:r>
            <a:r>
              <a:rPr lang="sv-SE" dirty="0" err="1" smtClean="0"/>
              <a:t>altábornagy</a:t>
            </a:r>
            <a:endParaRPr lang="sv-S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52936"/>
            <a:ext cx="3635848" cy="317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3859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37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0" y="2334529"/>
            <a:ext cx="907519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400" b="1" dirty="0"/>
              <a:t>SZENT SZÖVETSÉG A KERESZTYÉNSÉG ÉS A VILÁG </a:t>
            </a:r>
            <a:r>
              <a:rPr lang="sv-SE" sz="1400" b="1" dirty="0" smtClean="0"/>
              <a:t>JÖVŐJÉÉRT </a:t>
            </a:r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dirty="0" smtClean="0"/>
              <a:t>a </a:t>
            </a:r>
            <a:r>
              <a:rPr lang="sv-SE" dirty="0" err="1"/>
              <a:t>vallási</a:t>
            </a:r>
            <a:r>
              <a:rPr lang="sv-SE" dirty="0"/>
              <a:t> </a:t>
            </a:r>
            <a:r>
              <a:rPr lang="sv-SE" dirty="0" err="1"/>
              <a:t>alapú</a:t>
            </a:r>
            <a:r>
              <a:rPr lang="sv-SE" dirty="0"/>
              <a:t> </a:t>
            </a:r>
            <a:r>
              <a:rPr lang="sv-SE" dirty="0" err="1"/>
              <a:t>genocídium</a:t>
            </a:r>
            <a:r>
              <a:rPr lang="sv-SE" dirty="0"/>
              <a:t> </a:t>
            </a:r>
            <a:r>
              <a:rPr lang="sv-SE" dirty="0" err="1"/>
              <a:t>ellen</a:t>
            </a:r>
            <a:r>
              <a:rPr lang="sv-SE" dirty="0"/>
              <a:t>, </a:t>
            </a:r>
            <a:r>
              <a:rPr lang="sv-SE" dirty="0" err="1"/>
              <a:t>az</a:t>
            </a:r>
            <a:r>
              <a:rPr lang="sv-SE" dirty="0"/>
              <a:t> </a:t>
            </a:r>
            <a:r>
              <a:rPr lang="sv-SE" dirty="0" err="1"/>
              <a:t>elvilágiasodás</a:t>
            </a:r>
            <a:r>
              <a:rPr lang="sv-SE" dirty="0"/>
              <a:t>, a </a:t>
            </a:r>
            <a:r>
              <a:rPr lang="sv-SE" dirty="0" err="1"/>
              <a:t>redukcionizmus</a:t>
            </a:r>
            <a:r>
              <a:rPr lang="sv-SE" dirty="0"/>
              <a:t> </a:t>
            </a:r>
            <a:r>
              <a:rPr lang="sv-SE" dirty="0" err="1" smtClean="0"/>
              <a:t>ellensúlyozására</a:t>
            </a:r>
            <a:endParaRPr lang="sv-SE" dirty="0" smtClean="0"/>
          </a:p>
          <a:p>
            <a:pPr algn="ctr"/>
            <a:r>
              <a:rPr lang="sv-SE" sz="1600" i="1" dirty="0" err="1" smtClean="0"/>
              <a:t>Az</a:t>
            </a:r>
            <a:r>
              <a:rPr lang="sv-SE" sz="1600" i="1" dirty="0" smtClean="0"/>
              <a:t> </a:t>
            </a:r>
            <a:r>
              <a:rPr lang="sv-SE" sz="1600" i="1" dirty="0" err="1"/>
              <a:t>Úr</a:t>
            </a:r>
            <a:r>
              <a:rPr lang="sv-SE" sz="1600" i="1" dirty="0"/>
              <a:t> </a:t>
            </a:r>
            <a:r>
              <a:rPr lang="sv-SE" sz="1600" i="1" dirty="0" err="1"/>
              <a:t>Jézus</a:t>
            </a:r>
            <a:r>
              <a:rPr lang="sv-SE" sz="1600" i="1" dirty="0"/>
              <a:t> </a:t>
            </a:r>
            <a:r>
              <a:rPr lang="sv-SE" sz="1600" i="1" dirty="0" err="1"/>
              <a:t>Krisztus</a:t>
            </a:r>
            <a:r>
              <a:rPr lang="sv-SE" sz="1600" i="1" dirty="0"/>
              <a:t> </a:t>
            </a:r>
            <a:r>
              <a:rPr lang="sv-SE" sz="1600" i="1" dirty="0" err="1"/>
              <a:t>kegyelme</a:t>
            </a:r>
            <a:r>
              <a:rPr lang="sv-SE" sz="1600" i="1" dirty="0"/>
              <a:t>, </a:t>
            </a:r>
            <a:r>
              <a:rPr lang="sv-SE" sz="1600" i="1" dirty="0" err="1"/>
              <a:t>az</a:t>
            </a:r>
            <a:r>
              <a:rPr lang="sv-SE" sz="1600" i="1" dirty="0"/>
              <a:t> </a:t>
            </a:r>
            <a:r>
              <a:rPr lang="sv-SE" sz="1600" i="1" dirty="0" err="1"/>
              <a:t>Atyaisten</a:t>
            </a:r>
            <a:r>
              <a:rPr lang="sv-SE" sz="1600" i="1" dirty="0"/>
              <a:t> </a:t>
            </a:r>
            <a:r>
              <a:rPr lang="sv-SE" sz="1600" i="1" dirty="0" err="1" smtClean="0"/>
              <a:t>szeretete</a:t>
            </a:r>
            <a:r>
              <a:rPr lang="sv-SE" sz="1600" i="1" dirty="0" smtClean="0"/>
              <a:t> és </a:t>
            </a:r>
            <a:r>
              <a:rPr lang="sv-SE" sz="1600" i="1" dirty="0"/>
              <a:t>a </a:t>
            </a:r>
            <a:r>
              <a:rPr lang="sv-SE" sz="1600" i="1" dirty="0" err="1"/>
              <a:t>Szentlélek</a:t>
            </a:r>
            <a:r>
              <a:rPr lang="sv-SE" sz="1600" i="1" dirty="0"/>
              <a:t> </a:t>
            </a:r>
            <a:r>
              <a:rPr lang="sv-SE" sz="1600" i="1" dirty="0" err="1"/>
              <a:t>közössége</a:t>
            </a:r>
            <a:r>
              <a:rPr lang="sv-SE" sz="1600" i="1" dirty="0"/>
              <a:t> </a:t>
            </a:r>
            <a:r>
              <a:rPr lang="sv-SE" sz="1600" i="1" dirty="0" err="1"/>
              <a:t>legyen</a:t>
            </a:r>
            <a:r>
              <a:rPr lang="sv-SE" sz="1600" i="1" dirty="0"/>
              <a:t> </a:t>
            </a:r>
            <a:r>
              <a:rPr lang="sv-SE" sz="1600" i="1" dirty="0" err="1" smtClean="0"/>
              <a:t>mindnyájatokkal</a:t>
            </a:r>
            <a:r>
              <a:rPr lang="sv-SE" sz="1600" i="1" dirty="0" smtClean="0"/>
              <a:t/>
            </a:r>
            <a:br>
              <a:rPr lang="sv-SE" sz="1600" i="1" dirty="0" smtClean="0"/>
            </a:br>
            <a:r>
              <a:rPr lang="sv-SE" sz="1200" b="1" dirty="0" smtClean="0"/>
              <a:t>	</a:t>
            </a:r>
            <a:r>
              <a:rPr lang="sv-SE" sz="1400" b="1" dirty="0" smtClean="0"/>
              <a:t>2Kor 13,13</a:t>
            </a:r>
            <a:endParaRPr lang="sv-SE" sz="1400" b="1" dirty="0"/>
          </a:p>
          <a:p>
            <a:pPr algn="ctr"/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179512" y="188640"/>
            <a:ext cx="87242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i="1" dirty="0" err="1"/>
              <a:t>Katolikus</a:t>
            </a:r>
            <a:r>
              <a:rPr lang="sv-SE" i="1" dirty="0"/>
              <a:t> - </a:t>
            </a:r>
            <a:r>
              <a:rPr lang="sv-SE" i="1" dirty="0" err="1"/>
              <a:t>orosz</a:t>
            </a:r>
            <a:r>
              <a:rPr lang="sv-SE" i="1" dirty="0"/>
              <a:t> ortodox </a:t>
            </a:r>
            <a:r>
              <a:rPr lang="sv-SE" i="1" dirty="0" err="1"/>
              <a:t>csúcs</a:t>
            </a:r>
            <a:r>
              <a:rPr lang="sv-SE" i="1" dirty="0"/>
              <a:t> </a:t>
            </a:r>
            <a:endParaRPr lang="sv-SE" b="1" dirty="0"/>
          </a:p>
          <a:p>
            <a:pPr algn="ctr"/>
            <a:r>
              <a:rPr lang="hu-HU" sz="2400" b="1" dirty="0" smtClean="0"/>
              <a:t>Európa </a:t>
            </a:r>
            <a:r>
              <a:rPr lang="hu-HU" sz="2400" b="1" dirty="0"/>
              <a:t>maradjon hű </a:t>
            </a:r>
            <a:r>
              <a:rPr lang="hu-HU" sz="2400" b="1" dirty="0" smtClean="0"/>
              <a:t>kereszt</a:t>
            </a:r>
            <a:r>
              <a:rPr lang="sv-SE" sz="2400" b="1" dirty="0" smtClean="0"/>
              <a:t>y</a:t>
            </a:r>
            <a:r>
              <a:rPr lang="hu-HU" sz="2400" b="1" dirty="0" smtClean="0"/>
              <a:t>én </a:t>
            </a:r>
            <a:r>
              <a:rPr lang="hu-HU" sz="2400" b="1" dirty="0"/>
              <a:t>gyökereihez</a:t>
            </a:r>
          </a:p>
          <a:p>
            <a:pPr algn="ctr"/>
            <a:r>
              <a:rPr lang="sv-SE" sz="2400" b="1" dirty="0"/>
              <a:t>A </a:t>
            </a:r>
            <a:r>
              <a:rPr lang="sv-SE" sz="2400" b="1" dirty="0" err="1"/>
              <a:t>karibi</a:t>
            </a:r>
            <a:r>
              <a:rPr lang="sv-SE" sz="2400" b="1" dirty="0"/>
              <a:t> </a:t>
            </a:r>
            <a:r>
              <a:rPr lang="sv-SE" sz="2400" b="1" dirty="0" err="1"/>
              <a:t>találkozó</a:t>
            </a:r>
            <a:r>
              <a:rPr lang="sv-SE" sz="2400" b="1" dirty="0"/>
              <a:t> Kuba febr. 12.</a:t>
            </a:r>
          </a:p>
          <a:p>
            <a:pPr algn="ctr"/>
            <a:endParaRPr lang="sv-SE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860" y="3332584"/>
            <a:ext cx="4194042" cy="314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4381500" y="6505575"/>
            <a:ext cx="4663771" cy="369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 smtClean="0"/>
              <a:t>Ferenc pápa és Kirill orosz pátriárka </a:t>
            </a:r>
            <a:endParaRPr lang="sv-SE" b="1" dirty="0"/>
          </a:p>
        </p:txBody>
      </p:sp>
      <p:sp>
        <p:nvSpPr>
          <p:cNvPr id="3" name="Rektangel 2"/>
          <p:cNvSpPr/>
          <p:nvPr/>
        </p:nvSpPr>
        <p:spPr>
          <a:xfrm>
            <a:off x="539552" y="6427529"/>
            <a:ext cx="3254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José Marti nemzetközi repülőtér </a:t>
            </a:r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1115616" y="1431065"/>
            <a:ext cx="2900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1054: </a:t>
            </a:r>
            <a:r>
              <a:rPr lang="sv-SE" dirty="0" err="1"/>
              <a:t>Az</a:t>
            </a:r>
            <a:r>
              <a:rPr lang="sv-SE" dirty="0"/>
              <a:t> </a:t>
            </a:r>
            <a:r>
              <a:rPr lang="sv-SE" dirty="0" err="1" smtClean="0"/>
              <a:t>egyház-szakadás</a:t>
            </a:r>
            <a:r>
              <a:rPr lang="sv-SE" dirty="0" smtClean="0"/>
              <a:t> </a:t>
            </a:r>
            <a:endParaRPr lang="sv-SE" dirty="0"/>
          </a:p>
          <a:p>
            <a:r>
              <a:rPr lang="sv-SE" dirty="0"/>
              <a:t>1453: </a:t>
            </a:r>
            <a:r>
              <a:rPr lang="sv-SE" dirty="0" err="1"/>
              <a:t>Konstantinápoly</a:t>
            </a:r>
            <a:r>
              <a:rPr lang="sv-SE" dirty="0"/>
              <a:t> </a:t>
            </a:r>
            <a:r>
              <a:rPr lang="sv-SE" dirty="0" err="1"/>
              <a:t>eleste</a:t>
            </a:r>
            <a:r>
              <a:rPr lang="sv-SE" dirty="0"/>
              <a:t> </a:t>
            </a:r>
          </a:p>
          <a:p>
            <a:r>
              <a:rPr lang="sv-SE" dirty="0" smtClean="0"/>
              <a:t>1517: Luther/Wittenberg</a:t>
            </a:r>
          </a:p>
        </p:txBody>
      </p:sp>
      <p:sp>
        <p:nvSpPr>
          <p:cNvPr id="10" name="Rektangel 9"/>
          <p:cNvSpPr/>
          <p:nvPr/>
        </p:nvSpPr>
        <p:spPr>
          <a:xfrm>
            <a:off x="4016353" y="1292566"/>
            <a:ext cx="4804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dirty="0" smtClean="0">
                <a:solidFill>
                  <a:prstClr val="black"/>
                </a:solidFill>
              </a:rPr>
              <a:t>1929</a:t>
            </a:r>
            <a:r>
              <a:rPr lang="sv-SE" dirty="0">
                <a:solidFill>
                  <a:prstClr val="black"/>
                </a:solidFill>
              </a:rPr>
              <a:t>: </a:t>
            </a:r>
            <a:r>
              <a:rPr lang="la-Latn" i="1" dirty="0"/>
              <a:t>Status Civitatis </a:t>
            </a:r>
            <a:r>
              <a:rPr lang="la-Latn" i="1" dirty="0" smtClean="0"/>
              <a:t>Vaticana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           </a:t>
            </a:r>
            <a:r>
              <a:rPr lang="sv-SE" dirty="0" err="1" smtClean="0"/>
              <a:t>egyezmény-aláírása</a:t>
            </a:r>
            <a:endParaRPr lang="sv-SE" dirty="0" smtClean="0"/>
          </a:p>
          <a:p>
            <a:pPr lvl="0"/>
            <a:r>
              <a:rPr lang="sv-SE" dirty="0" smtClean="0">
                <a:solidFill>
                  <a:prstClr val="black"/>
                </a:solidFill>
              </a:rPr>
              <a:t>2016</a:t>
            </a:r>
            <a:r>
              <a:rPr lang="sv-SE" dirty="0">
                <a:solidFill>
                  <a:prstClr val="black"/>
                </a:solidFill>
              </a:rPr>
              <a:t>:  </a:t>
            </a:r>
            <a:r>
              <a:rPr lang="sv-SE" dirty="0" smtClean="0">
                <a:solidFill>
                  <a:prstClr val="black"/>
                </a:solidFill>
              </a:rPr>
              <a:t>a </a:t>
            </a:r>
            <a:r>
              <a:rPr lang="sv-SE" dirty="0" err="1" smtClean="0"/>
              <a:t>világ</a:t>
            </a:r>
            <a:r>
              <a:rPr lang="sv-SE" dirty="0" smtClean="0"/>
              <a:t> </a:t>
            </a:r>
            <a:r>
              <a:rPr lang="sv-SE" dirty="0" err="1" smtClean="0"/>
              <a:t>katolicizmusa</a:t>
            </a:r>
            <a:r>
              <a:rPr lang="sv-SE" dirty="0" smtClean="0"/>
              <a:t> </a:t>
            </a:r>
            <a:r>
              <a:rPr lang="sv-SE" dirty="0"/>
              <a:t>és </a:t>
            </a:r>
            <a:r>
              <a:rPr lang="sv-SE" dirty="0" err="1" smtClean="0"/>
              <a:t>az</a:t>
            </a:r>
            <a:r>
              <a:rPr lang="sv-SE" dirty="0" smtClean="0"/>
              <a:t> </a:t>
            </a:r>
            <a:r>
              <a:rPr lang="sv-SE" dirty="0" err="1" smtClean="0"/>
              <a:t>ortodoxia</a:t>
            </a:r>
            <a:r>
              <a:rPr lang="sv-SE" dirty="0" smtClean="0"/>
              <a:t> </a:t>
            </a:r>
            <a:r>
              <a:rPr lang="sv-SE" dirty="0" err="1" smtClean="0"/>
              <a:t>éve</a:t>
            </a:r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78988" cy="9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363" y="170038"/>
            <a:ext cx="1105771" cy="110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magyarkurir.hu/img.php?id=67782&amp;p=1&amp;img=c_ferenckirill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429000"/>
            <a:ext cx="4762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4467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000" b="1" dirty="0" smtClean="0"/>
              <a:t>AZ 50 ÉVEN ÁT ELŐKÉSZÍTETT SZENT SZINÓDUS </a:t>
            </a:r>
            <a:r>
              <a:rPr lang="sv-SE" sz="2000" b="1" dirty="0" smtClean="0"/>
              <a:t/>
            </a:r>
            <a:br>
              <a:rPr lang="sv-SE" sz="2000" b="1" dirty="0" smtClean="0"/>
            </a:br>
            <a:r>
              <a:rPr lang="hu-HU" sz="2000" b="1" i="1" dirty="0" smtClean="0"/>
              <a:t>KRÉTA SZIGETÉN</a:t>
            </a:r>
            <a:r>
              <a:rPr lang="sv-SE" sz="2000" b="1" i="1" dirty="0" smtClean="0"/>
              <a:t> </a:t>
            </a:r>
            <a:r>
              <a:rPr lang="hu-HU" sz="2000" b="1" i="1" dirty="0" smtClean="0"/>
              <a:t>166 PÜSPÖKKEL</a:t>
            </a:r>
            <a:r>
              <a:rPr lang="sv-SE" sz="2000" b="1" i="1" dirty="0" smtClean="0"/>
              <a:t> 2016 </a:t>
            </a:r>
            <a:r>
              <a:rPr lang="hu-HU" sz="2000" b="1" i="1" dirty="0" smtClean="0"/>
              <a:t>Június 19-26</a:t>
            </a:r>
            <a:endParaRPr lang="sv-SE" sz="20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i="1" dirty="0" smtClean="0"/>
              <a:t>Job Getcha</a:t>
            </a:r>
            <a:r>
              <a:rPr lang="hu-HU" sz="2400" dirty="0" smtClean="0"/>
              <a:t> érsek</a:t>
            </a:r>
            <a:r>
              <a:rPr lang="sv-SE" sz="2400" dirty="0" smtClean="0"/>
              <a:t>, </a:t>
            </a:r>
            <a:r>
              <a:rPr lang="hu-HU" sz="2400" dirty="0" smtClean="0"/>
              <a:t>Konstantinápoly</a:t>
            </a:r>
            <a:r>
              <a:rPr lang="sv-SE" sz="2400" dirty="0" smtClean="0"/>
              <a:t>i </a:t>
            </a:r>
            <a:r>
              <a:rPr lang="hu-HU" sz="2400" dirty="0" smtClean="0"/>
              <a:t> Patriárkátus</a:t>
            </a:r>
            <a:r>
              <a:rPr lang="sv-SE" sz="2400" dirty="0" smtClean="0"/>
              <a:t>: </a:t>
            </a:r>
            <a:br>
              <a:rPr lang="sv-SE" sz="2400" dirty="0" smtClean="0"/>
            </a:br>
            <a:r>
              <a:rPr lang="hu-HU" sz="2400" b="1" dirty="0" smtClean="0"/>
              <a:t>semmi szükség az egyház egységét helyreállítani</a:t>
            </a:r>
            <a:r>
              <a:rPr lang="hu-HU" sz="2400" dirty="0" smtClean="0"/>
              <a:t>. 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hu-HU" sz="2400" dirty="0" smtClean="0"/>
              <a:t>Elég, ha a szakadárok és tévtanokon lévők bűnbánattal visszatérnek az egyetlen egyházba, ami az ortodox egyház. </a:t>
            </a:r>
            <a:endParaRPr lang="sv-SE" sz="2400" dirty="0" smtClean="0"/>
          </a:p>
          <a:p>
            <a:r>
              <a:rPr lang="hu-HU" sz="2400" i="1" dirty="0" smtClean="0"/>
              <a:t>Négy ortodox egyház nem vett részt</a:t>
            </a:r>
            <a:r>
              <a:rPr lang="sv-SE" sz="2400" i="1" dirty="0" smtClean="0"/>
              <a:t>, </a:t>
            </a:r>
            <a:r>
              <a:rPr lang="hu-HU" sz="2400" i="1" dirty="0" smtClean="0"/>
              <a:t>közöttük az ortodox keresztyénség jó felét alkotó Orosz Ortodox Egyház küldöttsége sem</a:t>
            </a:r>
            <a:endParaRPr lang="sv-SE" sz="2400" i="1" dirty="0" smtClean="0"/>
          </a:p>
          <a:p>
            <a:r>
              <a:rPr lang="hu-HU" sz="2400" i="1" dirty="0" smtClean="0"/>
              <a:t>Uram, irgalmazz, Krisztus kegyelmezz – Kyrie eleison, </a:t>
            </a:r>
            <a:r>
              <a:rPr lang="sv-SE" sz="2400" i="1" dirty="0" smtClean="0"/>
              <a:t/>
            </a:r>
            <a:br>
              <a:rPr lang="sv-SE" sz="2400" i="1" dirty="0" smtClean="0"/>
            </a:br>
            <a:r>
              <a:rPr lang="hu-HU" sz="2400" i="1" dirty="0" smtClean="0"/>
              <a:t>Christe eleison…</a:t>
            </a:r>
            <a:r>
              <a:rPr lang="sv-SE" sz="2400" i="1" dirty="0" smtClean="0"/>
              <a:t/>
            </a:r>
            <a:br>
              <a:rPr lang="sv-SE" sz="2400" i="1" dirty="0" smtClean="0"/>
            </a:br>
            <a:r>
              <a:rPr lang="hu-HU" sz="2400" b="1" i="1" dirty="0" smtClean="0"/>
              <a:t>Κύριε, ελέησον </a:t>
            </a:r>
            <a:endParaRPr lang="sv-SE" sz="2400" b="1" dirty="0" smtClean="0"/>
          </a:p>
          <a:p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38</a:t>
            </a:fld>
            <a:endParaRPr lang="sv-SE"/>
          </a:p>
        </p:txBody>
      </p:sp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576" y="3356992"/>
            <a:ext cx="7772400" cy="1470025"/>
          </a:xfrm>
        </p:spPr>
        <p:txBody>
          <a:bodyPr/>
          <a:lstStyle/>
          <a:p>
            <a:r>
              <a:rPr lang="sv-SE" dirty="0" err="1" smtClean="0"/>
              <a:t>Örömeink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39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644825" cy="242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36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271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788302" cy="591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MA3.1444575834" descr="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4678" y="3049494"/>
            <a:ext cx="4892713" cy="35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4807064" y="2830444"/>
            <a:ext cx="341798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sv-SE" b="1" dirty="0" err="1"/>
              <a:t>Mindszenty</a:t>
            </a:r>
            <a:r>
              <a:rPr lang="sv-SE" b="1" dirty="0"/>
              <a:t> </a:t>
            </a:r>
            <a:r>
              <a:rPr lang="sv-SE" b="1" dirty="0" err="1"/>
              <a:t>hercegprímás</a:t>
            </a:r>
            <a:r>
              <a:rPr lang="sv-SE" b="1" dirty="0"/>
              <a:t> </a:t>
            </a:r>
            <a:r>
              <a:rPr lang="sv-SE" b="1" dirty="0" err="1"/>
              <a:t>szabad</a:t>
            </a:r>
            <a:r>
              <a:rPr lang="sv-SE" dirty="0"/>
              <a:t>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7101" y="289923"/>
            <a:ext cx="4184451" cy="254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/>
          <p:cNvSpPr/>
          <p:nvPr/>
        </p:nvSpPr>
        <p:spPr>
          <a:xfrm>
            <a:off x="5912151" y="2204864"/>
            <a:ext cx="2720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 smtClean="0">
                <a:solidFill>
                  <a:srgbClr val="FF0000"/>
                </a:solidFill>
              </a:rPr>
              <a:t>1956. </a:t>
            </a:r>
            <a:r>
              <a:rPr lang="sv-SE" sz="2800" b="1" dirty="0" err="1" smtClean="0">
                <a:solidFill>
                  <a:srgbClr val="FF0000"/>
                </a:solidFill>
              </a:rPr>
              <a:t>október</a:t>
            </a:r>
            <a:r>
              <a:rPr lang="sv-SE" sz="2800" b="1" dirty="0" smtClean="0">
                <a:solidFill>
                  <a:srgbClr val="FF0000"/>
                </a:solidFill>
              </a:rPr>
              <a:t> 23</a:t>
            </a:r>
            <a:endParaRPr lang="sv-SE" sz="2800" b="1" dirty="0">
              <a:solidFill>
                <a:srgbClr val="FF00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96816" y="164346"/>
            <a:ext cx="8122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b="1" dirty="0">
                <a:hlinkClick r:id="rId5"/>
              </a:rPr>
              <a:t>https://</a:t>
            </a:r>
            <a:r>
              <a:rPr lang="sv-SE" sz="1050" b="1" dirty="0" smtClean="0">
                <a:hlinkClick r:id="rId5"/>
              </a:rPr>
              <a:t>internetfigyelo.wordpress.com/2015/10/22/magyarorszag-langokban-egy-nep-harca-a-szabadsagert-ungarn-in-flammen-1956</a:t>
            </a:r>
            <a:r>
              <a:rPr lang="sv-SE" dirty="0" smtClean="0">
                <a:hlinkClick r:id="rId5"/>
              </a:rPr>
              <a:t>/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</a:t>
            </a:fld>
            <a:endParaRPr lang="sv-SE"/>
          </a:p>
        </p:txBody>
      </p:sp>
      <p:pic>
        <p:nvPicPr>
          <p:cNvPr id="9218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45" y="69269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14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851920" y="667174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 smtClean="0">
                <a:solidFill>
                  <a:srgbClr val="FF0000"/>
                </a:solidFill>
              </a:rPr>
              <a:t>A </a:t>
            </a:r>
            <a:r>
              <a:rPr lang="sv-SE" sz="2400" b="1" dirty="0" err="1" smtClean="0"/>
              <a:t>Szt</a:t>
            </a:r>
            <a:r>
              <a:rPr lang="sv-SE" sz="2400" b="1" dirty="0" smtClean="0"/>
              <a:t> </a:t>
            </a:r>
            <a:r>
              <a:rPr lang="sv-SE" sz="2400" b="1" dirty="0"/>
              <a:t>István</a:t>
            </a:r>
            <a:r>
              <a:rPr lang="sv-SE" sz="2400" b="1" dirty="0" smtClean="0">
                <a:solidFill>
                  <a:srgbClr val="FF0000"/>
                </a:solidFill>
              </a:rPr>
              <a:t> </a:t>
            </a:r>
            <a:r>
              <a:rPr lang="sv-SE" sz="2400" b="1" dirty="0" err="1" smtClean="0">
                <a:solidFill>
                  <a:srgbClr val="FF0000"/>
                </a:solidFill>
              </a:rPr>
              <a:t>Külhoni</a:t>
            </a:r>
            <a:r>
              <a:rPr lang="sv-SE" sz="2400" b="1" dirty="0" smtClean="0">
                <a:solidFill>
                  <a:srgbClr val="FF0000"/>
                </a:solidFill>
              </a:rPr>
              <a:t> </a:t>
            </a:r>
            <a:r>
              <a:rPr lang="sv-SE" sz="2400" b="1" dirty="0" err="1">
                <a:solidFill>
                  <a:srgbClr val="FF0000"/>
                </a:solidFill>
              </a:rPr>
              <a:t>Magyarságért</a:t>
            </a:r>
            <a:r>
              <a:rPr lang="sv-SE" sz="2400" b="1" dirty="0">
                <a:solidFill>
                  <a:srgbClr val="FF0000"/>
                </a:solidFill>
              </a:rPr>
              <a:t> </a:t>
            </a:r>
            <a:r>
              <a:rPr lang="sv-SE" sz="2400" dirty="0" err="1" smtClean="0"/>
              <a:t>díjat</a:t>
            </a:r>
            <a:r>
              <a:rPr lang="sv-SE" sz="2400" dirty="0" smtClean="0"/>
              <a:t> </a:t>
            </a:r>
            <a:r>
              <a:rPr lang="sv-SE" sz="2400" b="1" dirty="0" smtClean="0"/>
              <a:t>2015</a:t>
            </a:r>
            <a:r>
              <a:rPr lang="sv-SE" sz="2400" b="1" dirty="0"/>
              <a:t>. </a:t>
            </a:r>
            <a:r>
              <a:rPr lang="sv-SE" sz="2400" b="1" dirty="0" smtClean="0"/>
              <a:t>aug. 20</a:t>
            </a:r>
            <a:r>
              <a:rPr lang="sv-SE" sz="2400" b="1" dirty="0"/>
              <a:t>. </a:t>
            </a:r>
            <a:r>
              <a:rPr lang="sv-SE" sz="2400" dirty="0"/>
              <a:t>a </a:t>
            </a:r>
            <a:r>
              <a:rPr lang="sv-SE" sz="2400" dirty="0" smtClean="0"/>
              <a:t>Parlamentben </a:t>
            </a:r>
            <a:r>
              <a:rPr lang="sv-SE" sz="2400" dirty="0" err="1" smtClean="0"/>
              <a:t>Semjén</a:t>
            </a:r>
            <a:r>
              <a:rPr lang="sv-SE" sz="2400" dirty="0" smtClean="0"/>
              <a:t> Zsolt </a:t>
            </a:r>
            <a:r>
              <a:rPr lang="sv-SE" sz="2400" dirty="0" err="1" smtClean="0"/>
              <a:t>adta</a:t>
            </a:r>
            <a:r>
              <a:rPr lang="sv-SE" sz="2400" dirty="0" smtClean="0"/>
              <a:t> </a:t>
            </a:r>
            <a:r>
              <a:rPr lang="sv-SE" sz="2400" dirty="0" err="1" smtClean="0"/>
              <a:t>át</a:t>
            </a:r>
            <a:r>
              <a:rPr lang="sv-SE" sz="2400" dirty="0" smtClean="0"/>
              <a:t> a Nt. Tóth </a:t>
            </a:r>
            <a:r>
              <a:rPr lang="sv-SE" sz="2400" dirty="0" err="1" smtClean="0"/>
              <a:t>Miklósnak</a:t>
            </a:r>
            <a:r>
              <a:rPr lang="sv-SE" sz="2400" dirty="0" smtClean="0"/>
              <a:t> – GRATULÁLUNK!</a:t>
            </a:r>
            <a:endParaRPr lang="sv-SE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9772"/>
            <a:ext cx="2520280" cy="207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9792" y="2451252"/>
            <a:ext cx="6855256" cy="424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40</a:t>
            </a:fld>
            <a:endParaRPr lang="sv-SE"/>
          </a:p>
        </p:txBody>
      </p:sp>
      <p:pic>
        <p:nvPicPr>
          <p:cNvPr id="10242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656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1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08912" cy="1368152"/>
          </a:xfrm>
        </p:spPr>
        <p:txBody>
          <a:bodyPr>
            <a:normAutofit/>
          </a:bodyPr>
          <a:lstStyle/>
          <a:p>
            <a:r>
              <a:rPr lang="sv-SE" sz="2400" b="1" dirty="0" smtClean="0"/>
              <a:t>Nt</a:t>
            </a:r>
            <a:r>
              <a:rPr lang="sv-SE" sz="2400" b="1" dirty="0"/>
              <a:t>. </a:t>
            </a:r>
            <a:r>
              <a:rPr lang="sv-SE" sz="2400" b="1" dirty="0" err="1"/>
              <a:t>Soós</a:t>
            </a:r>
            <a:r>
              <a:rPr lang="sv-SE" sz="2400" b="1" dirty="0"/>
              <a:t> Mihály </a:t>
            </a:r>
            <a:r>
              <a:rPr lang="sv-SE" sz="2400" b="1" dirty="0" err="1" smtClean="0"/>
              <a:t>lelkipásztor</a:t>
            </a:r>
            <a:r>
              <a:rPr lang="sv-SE" sz="2400" b="1" dirty="0" smtClean="0"/>
              <a:t>  </a:t>
            </a:r>
            <a:br>
              <a:rPr lang="sv-SE" sz="2400" b="1" dirty="0" smtClean="0"/>
            </a:br>
            <a:r>
              <a:rPr lang="sv-SE" sz="2400" b="1" dirty="0" smtClean="0"/>
              <a:t>84. </a:t>
            </a:r>
            <a:r>
              <a:rPr lang="sv-SE" sz="2400" b="1" dirty="0" err="1"/>
              <a:t>születésnapi</a:t>
            </a:r>
            <a:r>
              <a:rPr lang="sv-SE" sz="2400" b="1" dirty="0"/>
              <a:t> </a:t>
            </a:r>
            <a:r>
              <a:rPr lang="sv-SE" sz="2400" b="1" dirty="0" err="1"/>
              <a:t>köszöntése</a:t>
            </a:r>
            <a:r>
              <a:rPr lang="sv-SE" sz="2400" b="1" dirty="0"/>
              <a:t> </a:t>
            </a:r>
            <a:r>
              <a:rPr lang="sv-SE" sz="2400" dirty="0"/>
              <a:t> </a:t>
            </a:r>
            <a:r>
              <a:rPr lang="sv-SE" sz="3600" dirty="0"/>
              <a:t/>
            </a:r>
            <a:br>
              <a:rPr lang="sv-SE" sz="3600" dirty="0"/>
            </a:br>
            <a:r>
              <a:rPr lang="sv-SE" sz="1800" b="1" dirty="0" err="1"/>
              <a:t>Bécs</a:t>
            </a:r>
            <a:r>
              <a:rPr lang="sv-SE" sz="1800" b="1" dirty="0"/>
              <a:t>, 2015. nov. 15. </a:t>
            </a:r>
            <a:r>
              <a:rPr lang="sv-SE" sz="1800" b="1" dirty="0" err="1"/>
              <a:t>istentisztelet</a:t>
            </a:r>
            <a:endParaRPr lang="sv-SE" sz="36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844825"/>
            <a:ext cx="8229600" cy="396044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u-HU" sz="1800" dirty="0" smtClean="0"/>
              <a:t>Elnökség</a:t>
            </a:r>
            <a:r>
              <a:rPr lang="sv-SE" sz="1800" dirty="0" err="1" smtClean="0"/>
              <a:t>ünk</a:t>
            </a:r>
            <a:r>
              <a:rPr lang="sv-SE" sz="1800" dirty="0" smtClean="0"/>
              <a:t> </a:t>
            </a:r>
            <a:r>
              <a:rPr lang="hu-HU" sz="1800" dirty="0" smtClean="0"/>
              <a:t>köszöntését közvetíte</a:t>
            </a:r>
            <a:r>
              <a:rPr lang="sv-SE" sz="1800" dirty="0" err="1" smtClean="0"/>
              <a:t>tte</a:t>
            </a:r>
            <a:r>
              <a:rPr lang="sv-SE" sz="1800" dirty="0" smtClean="0"/>
              <a:t> Nt Karvansky </a:t>
            </a:r>
            <a:r>
              <a:rPr lang="sv-SE" sz="1800" dirty="0" err="1" smtClean="0"/>
              <a:t>Mónika</a:t>
            </a:r>
            <a:r>
              <a:rPr lang="sv-SE" sz="1800" dirty="0" smtClean="0"/>
              <a:t>: </a:t>
            </a:r>
            <a:br>
              <a:rPr lang="sv-SE" sz="1800" dirty="0" smtClean="0"/>
            </a:br>
            <a:r>
              <a:rPr lang="hu-HU" sz="1800" i="1" dirty="0" smtClean="0">
                <a:solidFill>
                  <a:srgbClr val="FF0000"/>
                </a:solidFill>
              </a:rPr>
              <a:t>Kívánjuk pedig, hogy közületek kiki ugyanazon buzgóságot tanusítsa a reménységnek bizonyossága iránt mindvégiglen. Hogy ne legyetek restek, hanem követői azoknak, a kik hit és békességes tűrés által öröklik az ígéreteket</a:t>
            </a:r>
            <a:r>
              <a:rPr lang="hu-HU" sz="1800" i="1" dirty="0" smtClean="0"/>
              <a:t> </a:t>
            </a:r>
            <a:r>
              <a:rPr lang="sv-SE" sz="1800" i="1" dirty="0" smtClean="0"/>
              <a:t/>
            </a:r>
            <a:br>
              <a:rPr lang="sv-SE" sz="1800" i="1" dirty="0" smtClean="0"/>
            </a:br>
            <a:r>
              <a:rPr lang="hu-HU" sz="1800" dirty="0" smtClean="0"/>
              <a:t>Zsid 6, 11-12</a:t>
            </a:r>
            <a:endParaRPr lang="sv-SE" sz="1800" dirty="0" smtClean="0"/>
          </a:p>
          <a:p>
            <a:pPr>
              <a:buFontTx/>
              <a:buChar char="-"/>
            </a:pPr>
            <a:endParaRPr lang="sv-SE" sz="1800" dirty="0" smtClean="0"/>
          </a:p>
          <a:p>
            <a:pPr>
              <a:buFontTx/>
              <a:buChar char="-"/>
            </a:pPr>
            <a:r>
              <a:rPr lang="sv-SE" sz="1800" dirty="0" err="1" smtClean="0"/>
              <a:t>Isten</a:t>
            </a:r>
            <a:r>
              <a:rPr lang="sv-SE" sz="1800" dirty="0" smtClean="0"/>
              <a:t> </a:t>
            </a:r>
            <a:r>
              <a:rPr lang="sv-SE" sz="1800" dirty="0" err="1" smtClean="0"/>
              <a:t>Igéjét</a:t>
            </a:r>
            <a:r>
              <a:rPr lang="sv-SE" sz="1800" dirty="0" smtClean="0"/>
              <a:t> 1957-től </a:t>
            </a:r>
            <a:r>
              <a:rPr lang="sv-SE" sz="1800" dirty="0" err="1" smtClean="0"/>
              <a:t>kezdve</a:t>
            </a:r>
            <a:r>
              <a:rPr lang="sv-SE" sz="1800" dirty="0" smtClean="0"/>
              <a:t> &gt;50 </a:t>
            </a:r>
            <a:r>
              <a:rPr lang="sv-SE" sz="1800" dirty="0" err="1"/>
              <a:t>éven</a:t>
            </a:r>
            <a:r>
              <a:rPr lang="sv-SE" sz="1800" dirty="0"/>
              <a:t> </a:t>
            </a:r>
            <a:r>
              <a:rPr lang="sv-SE" sz="1800" dirty="0" err="1"/>
              <a:t>át</a:t>
            </a:r>
            <a:r>
              <a:rPr lang="sv-SE" sz="1800" dirty="0"/>
              <a:t> hirdette </a:t>
            </a:r>
            <a:r>
              <a:rPr lang="sv-SE" sz="1800" dirty="0" err="1" smtClean="0"/>
              <a:t>az</a:t>
            </a:r>
            <a:r>
              <a:rPr lang="sv-SE" sz="1800" dirty="0" smtClean="0"/>
              <a:t> </a:t>
            </a:r>
            <a:r>
              <a:rPr lang="sv-SE" sz="1800" dirty="0" err="1" smtClean="0"/>
              <a:t>ausztriai</a:t>
            </a:r>
            <a:r>
              <a:rPr lang="sv-SE" sz="1800" dirty="0"/>
              <a:t> </a:t>
            </a:r>
            <a:r>
              <a:rPr lang="sv-SE" sz="1800" dirty="0" err="1" smtClean="0"/>
              <a:t>szórványmagyarság</a:t>
            </a:r>
            <a:r>
              <a:rPr lang="sv-SE" sz="1800" dirty="0" smtClean="0"/>
              <a:t> </a:t>
            </a:r>
            <a:r>
              <a:rPr lang="sv-SE" sz="1800" dirty="0" err="1" smtClean="0"/>
              <a:t>körében</a:t>
            </a:r>
            <a:r>
              <a:rPr lang="sv-SE" sz="1800" dirty="0" smtClean="0"/>
              <a:t>.</a:t>
            </a:r>
            <a:br>
              <a:rPr lang="sv-SE" sz="1800" dirty="0" smtClean="0"/>
            </a:br>
            <a:endParaRPr lang="sv-SE" sz="1800" dirty="0" smtClean="0"/>
          </a:p>
          <a:p>
            <a:pPr>
              <a:buFontTx/>
              <a:buChar char="-"/>
            </a:pPr>
            <a:r>
              <a:rPr lang="sv-SE" sz="1800" dirty="0" smtClean="0"/>
              <a:t>a </a:t>
            </a:r>
            <a:r>
              <a:rPr lang="sv-SE" sz="1800" dirty="0"/>
              <a:t>NyEMRLSz </a:t>
            </a:r>
            <a:r>
              <a:rPr lang="sv-SE" sz="1800" dirty="0" err="1"/>
              <a:t>lelkészi</a:t>
            </a:r>
            <a:r>
              <a:rPr lang="sv-SE" sz="1800" dirty="0"/>
              <a:t> </a:t>
            </a:r>
            <a:r>
              <a:rPr lang="sv-SE" sz="1800" dirty="0" err="1"/>
              <a:t>elnökeként</a:t>
            </a:r>
            <a:r>
              <a:rPr lang="sv-SE" sz="1800" dirty="0"/>
              <a:t> </a:t>
            </a:r>
            <a:r>
              <a:rPr lang="sv-SE" sz="1800" dirty="0" err="1"/>
              <a:t>szolgált</a:t>
            </a:r>
            <a:r>
              <a:rPr lang="sv-SE" sz="1800" dirty="0"/>
              <a:t> 1995-töl </a:t>
            </a:r>
            <a:r>
              <a:rPr lang="sv-SE" sz="1800" dirty="0" smtClean="0"/>
              <a:t>2000-ig.</a:t>
            </a:r>
            <a:br>
              <a:rPr lang="sv-SE" sz="1800" dirty="0" smtClean="0"/>
            </a:br>
            <a:endParaRPr lang="sv-SE" sz="1800" dirty="0" smtClean="0"/>
          </a:p>
          <a:p>
            <a:pPr>
              <a:buFontTx/>
              <a:buChar char="-"/>
            </a:pPr>
            <a:r>
              <a:rPr lang="sv-SE" sz="1800" dirty="0" smtClean="0"/>
              <a:t>A </a:t>
            </a:r>
            <a:r>
              <a:rPr lang="sv-SE" sz="1800" dirty="0"/>
              <a:t>Magyar </a:t>
            </a:r>
            <a:r>
              <a:rPr lang="sv-SE" sz="1800" dirty="0" err="1"/>
              <a:t>Arany</a:t>
            </a:r>
            <a:r>
              <a:rPr lang="sv-SE" sz="1800" dirty="0"/>
              <a:t> </a:t>
            </a:r>
            <a:r>
              <a:rPr lang="sv-SE" sz="1800" dirty="0" err="1"/>
              <a:t>Érdemkereszt</a:t>
            </a:r>
            <a:r>
              <a:rPr lang="sv-SE" sz="1800" dirty="0"/>
              <a:t> </a:t>
            </a:r>
            <a:r>
              <a:rPr lang="sv-SE" sz="1800" dirty="0" err="1" smtClean="0"/>
              <a:t>állami</a:t>
            </a:r>
            <a:r>
              <a:rPr lang="sv-SE" sz="1800" dirty="0" smtClean="0"/>
              <a:t> </a:t>
            </a:r>
            <a:r>
              <a:rPr lang="sv-SE" sz="1800" dirty="0" err="1" smtClean="0"/>
              <a:t>kitüntetettje</a:t>
            </a:r>
            <a:r>
              <a:rPr lang="sv-SE" sz="1800" dirty="0" smtClean="0"/>
              <a:t> 2012-ben </a:t>
            </a:r>
            <a:endParaRPr lang="sv-SE" sz="1800" dirty="0"/>
          </a:p>
          <a:p>
            <a:pPr marL="0" indent="0">
              <a:buNone/>
            </a:pPr>
            <a:endParaRPr lang="sv-SE" sz="180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41</a:t>
            </a:fld>
            <a:endParaRPr lang="sv-SE"/>
          </a:p>
        </p:txBody>
      </p:sp>
      <p:pic>
        <p:nvPicPr>
          <p:cNvPr id="1126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61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6768752" cy="1143000"/>
          </a:xfrm>
        </p:spPr>
        <p:txBody>
          <a:bodyPr>
            <a:normAutofit fontScale="90000"/>
          </a:bodyPr>
          <a:lstStyle/>
          <a:p>
            <a:r>
              <a:rPr lang="sv-SE" sz="3100" dirty="0" smtClean="0"/>
              <a:t>Nt </a:t>
            </a:r>
            <a:r>
              <a:rPr lang="sv-SE" sz="3100" dirty="0" err="1" smtClean="0"/>
              <a:t>Soós</a:t>
            </a:r>
            <a:r>
              <a:rPr lang="sv-SE" sz="3100" dirty="0" smtClean="0"/>
              <a:t> </a:t>
            </a:r>
            <a:r>
              <a:rPr lang="sv-SE" sz="3100" dirty="0" err="1" smtClean="0"/>
              <a:t>Mihály</a:t>
            </a:r>
            <a:r>
              <a:rPr lang="sv-SE" sz="3100" dirty="0" smtClean="0"/>
              <a:t>, ny. ref. </a:t>
            </a:r>
            <a:r>
              <a:rPr lang="sv-SE" sz="3100" dirty="0" err="1" smtClean="0"/>
              <a:t>lelk</a:t>
            </a:r>
            <a:r>
              <a:rPr lang="sv-SE" sz="3100" dirty="0" smtClean="0"/>
              <a:t>. </a:t>
            </a:r>
            <a:r>
              <a:rPr lang="sv-SE" sz="3100" dirty="0" err="1" smtClean="0"/>
              <a:t>Bécs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800" dirty="0" err="1" smtClean="0"/>
              <a:t>lelkészi</a:t>
            </a:r>
            <a:r>
              <a:rPr lang="sv-SE" sz="2800" dirty="0" smtClean="0"/>
              <a:t> </a:t>
            </a:r>
            <a:r>
              <a:rPr lang="sv-SE" sz="2800" dirty="0" err="1" smtClean="0"/>
              <a:t>szolgálatáért</a:t>
            </a:r>
            <a:r>
              <a:rPr lang="sv-SE" sz="2800" dirty="0" smtClean="0"/>
              <a:t> a </a:t>
            </a:r>
            <a:r>
              <a:rPr lang="sv-SE" sz="2800" dirty="0" err="1" smtClean="0"/>
              <a:t>szórványban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700" b="1" dirty="0" smtClean="0"/>
              <a:t>a Magyar </a:t>
            </a:r>
            <a:r>
              <a:rPr lang="sv-SE" sz="2700" b="1" dirty="0" err="1" smtClean="0"/>
              <a:t>Arany</a:t>
            </a:r>
            <a:r>
              <a:rPr lang="sv-SE" sz="2700" b="1" dirty="0" smtClean="0"/>
              <a:t> </a:t>
            </a:r>
            <a:r>
              <a:rPr lang="sv-SE" sz="2700" b="1" dirty="0" err="1" smtClean="0"/>
              <a:t>Érdemkereszt</a:t>
            </a:r>
            <a:r>
              <a:rPr lang="sv-SE" sz="2700" b="1" dirty="0" smtClean="0"/>
              <a:t> </a:t>
            </a:r>
            <a:r>
              <a:rPr lang="sv-SE" sz="2700" b="1" dirty="0" err="1" smtClean="0"/>
              <a:t>kitüntetettje</a:t>
            </a:r>
            <a:r>
              <a:rPr lang="sv-SE" sz="2700" b="1" dirty="0" smtClean="0"/>
              <a:t> 2012. 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42</a:t>
            </a:fld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395536" y="1916832"/>
            <a:ext cx="46085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v-SE" dirty="0" smtClean="0"/>
              <a:t> </a:t>
            </a:r>
            <a:r>
              <a:rPr lang="sv-SE" sz="1600" dirty="0" smtClean="0"/>
              <a:t>Pécs, ’56. </a:t>
            </a:r>
            <a:r>
              <a:rPr lang="sv-SE" sz="1600" dirty="0" err="1" smtClean="0"/>
              <a:t>október</a:t>
            </a:r>
            <a:r>
              <a:rPr lang="sv-SE" sz="1600" dirty="0" smtClean="0"/>
              <a:t>: ref. </a:t>
            </a:r>
            <a:r>
              <a:rPr lang="sv-SE" sz="1600" dirty="0" err="1" smtClean="0"/>
              <a:t>lelkész</a:t>
            </a:r>
            <a:r>
              <a:rPr lang="sv-SE" sz="1600" dirty="0" smtClean="0"/>
              <a:t>. </a:t>
            </a:r>
            <a:r>
              <a:rPr lang="hu-HU" sz="1600" dirty="0" smtClean="0"/>
              <a:t>Neki kellett volna prédikálnia amikor a szovjetek újra megszállták Magyarországot</a:t>
            </a:r>
            <a:r>
              <a:rPr lang="sv-SE" sz="1600" dirty="0" smtClean="0"/>
              <a:t>:</a:t>
            </a:r>
            <a:r>
              <a:rPr lang="hu-HU" sz="1600" dirty="0" smtClean="0"/>
              <a:t> </a:t>
            </a:r>
            <a:r>
              <a:rPr lang="sv-SE" sz="1600" dirty="0" smtClean="0"/>
              <a:t> </a:t>
            </a:r>
            <a:r>
              <a:rPr lang="hu-HU" sz="1600" dirty="0" smtClean="0"/>
              <a:t>egy orosz tank</a:t>
            </a:r>
            <a:r>
              <a:rPr lang="sv-SE" sz="1600" dirty="0" smtClean="0"/>
              <a:t> a</a:t>
            </a:r>
            <a:r>
              <a:rPr lang="hu-HU" sz="1600" dirty="0" smtClean="0"/>
              <a:t> </a:t>
            </a:r>
            <a:r>
              <a:rPr lang="sv-SE" sz="1600" dirty="0" smtClean="0"/>
              <a:t>ref. templom </a:t>
            </a:r>
            <a:r>
              <a:rPr lang="hu-HU" sz="1600" dirty="0" smtClean="0"/>
              <a:t>bejárat</a:t>
            </a:r>
            <a:r>
              <a:rPr lang="sv-SE" sz="1600" dirty="0" smtClean="0"/>
              <a:t>á</a:t>
            </a:r>
            <a:r>
              <a:rPr lang="hu-HU" sz="1600" dirty="0" smtClean="0"/>
              <a:t>ra irányított</a:t>
            </a:r>
            <a:r>
              <a:rPr lang="sv-SE" sz="1600" dirty="0" smtClean="0"/>
              <a:t> </a:t>
            </a:r>
            <a:r>
              <a:rPr lang="hu-HU" sz="1600" dirty="0" smtClean="0"/>
              <a:t>ágyúcsöv</a:t>
            </a:r>
            <a:r>
              <a:rPr lang="sv-SE" sz="1600" dirty="0" smtClean="0"/>
              <a:t>e </a:t>
            </a:r>
            <a:r>
              <a:rPr lang="sv-SE" sz="1600" dirty="0" err="1" smtClean="0"/>
              <a:t>miatt</a:t>
            </a:r>
            <a:r>
              <a:rPr lang="sv-SE" sz="1600" dirty="0" smtClean="0"/>
              <a:t> </a:t>
            </a:r>
            <a:r>
              <a:rPr lang="hu-HU" sz="1600" dirty="0" smtClean="0"/>
              <a:t>senki nem mert a templomba</a:t>
            </a:r>
            <a:r>
              <a:rPr lang="sv-SE" sz="1600" dirty="0" smtClean="0"/>
              <a:t> </a:t>
            </a:r>
            <a:r>
              <a:rPr lang="sv-SE" sz="1600" dirty="0" err="1" smtClean="0"/>
              <a:t>bemenni</a:t>
            </a:r>
            <a:r>
              <a:rPr lang="hu-HU" sz="1600" dirty="0" smtClean="0"/>
              <a:t>. </a:t>
            </a:r>
            <a:endParaRPr lang="sv-SE" sz="1600" dirty="0" smtClean="0"/>
          </a:p>
          <a:p>
            <a:pPr>
              <a:buFont typeface="Arial" pitchFamily="34" charset="0"/>
              <a:buChar char="•"/>
            </a:pPr>
            <a:r>
              <a:rPr lang="sv-SE" sz="1600" dirty="0" smtClean="0"/>
              <a:t> F</a:t>
            </a:r>
            <a:r>
              <a:rPr lang="hu-HU" sz="1600" dirty="0" smtClean="0"/>
              <a:t>eleségével együtt Ausztriába menekült. </a:t>
            </a:r>
            <a:endParaRPr lang="sv-SE" sz="1600" dirty="0" smtClean="0"/>
          </a:p>
          <a:p>
            <a:pPr>
              <a:buFont typeface="Arial" pitchFamily="34" charset="0"/>
              <a:buChar char="•"/>
            </a:pPr>
            <a:r>
              <a:rPr lang="sv-SE" sz="1600" dirty="0" smtClean="0"/>
              <a:t> F</a:t>
            </a:r>
            <a:r>
              <a:rPr lang="hu-HU" sz="1600" dirty="0" smtClean="0"/>
              <a:t>rauenkircheni láger</a:t>
            </a:r>
            <a:r>
              <a:rPr lang="sv-SE" sz="1600" dirty="0" smtClean="0"/>
              <a:t>: </a:t>
            </a:r>
            <a:r>
              <a:rPr lang="hu-HU" sz="1600" dirty="0" smtClean="0"/>
              <a:t>lelkészi szolgálat</a:t>
            </a:r>
            <a:r>
              <a:rPr lang="sv-SE" sz="1600" dirty="0" smtClean="0"/>
              <a:t> </a:t>
            </a:r>
            <a:r>
              <a:rPr lang="sv-SE" sz="1600" dirty="0" err="1" smtClean="0"/>
              <a:t>Bécsben</a:t>
            </a:r>
            <a:r>
              <a:rPr lang="hu-HU" sz="1600" dirty="0" smtClean="0"/>
              <a:t> </a:t>
            </a:r>
            <a:endParaRPr lang="sv-SE" sz="1600" dirty="0" smtClean="0"/>
          </a:p>
          <a:p>
            <a:pPr>
              <a:buFont typeface="Arial" pitchFamily="34" charset="0"/>
              <a:buChar char="•"/>
            </a:pPr>
            <a:r>
              <a:rPr lang="sv-SE" sz="1600" dirty="0" smtClean="0"/>
              <a:t> </a:t>
            </a:r>
            <a:r>
              <a:rPr lang="sv-SE" sz="1600" dirty="0" err="1" smtClean="0"/>
              <a:t>Tanári</a:t>
            </a:r>
            <a:r>
              <a:rPr lang="sv-SE" sz="1600" dirty="0" smtClean="0"/>
              <a:t> </a:t>
            </a:r>
            <a:r>
              <a:rPr lang="sv-SE" sz="1600" dirty="0" err="1" smtClean="0"/>
              <a:t>állása</a:t>
            </a:r>
            <a:r>
              <a:rPr lang="sv-SE" sz="1600" dirty="0" smtClean="0"/>
              <a:t> </a:t>
            </a:r>
            <a:r>
              <a:rPr lang="sv-SE" sz="1600" dirty="0" err="1" smtClean="0"/>
              <a:t>mellett</a:t>
            </a:r>
            <a:r>
              <a:rPr lang="sv-SE" sz="1600" dirty="0" smtClean="0"/>
              <a:t> </a:t>
            </a:r>
            <a:r>
              <a:rPr lang="sv-SE" sz="1600" dirty="0" err="1" smtClean="0"/>
              <a:t>végezte</a:t>
            </a:r>
            <a:r>
              <a:rPr lang="sv-SE" sz="1600" dirty="0" smtClean="0"/>
              <a:t> a </a:t>
            </a:r>
            <a:r>
              <a:rPr lang="sv-SE" sz="1600" dirty="0" err="1" smtClean="0"/>
              <a:t>pásztorolást</a:t>
            </a:r>
            <a:endParaRPr lang="sv-SE" sz="1600" dirty="0" smtClean="0"/>
          </a:p>
          <a:p>
            <a:pPr>
              <a:buFont typeface="Arial" pitchFamily="34" charset="0"/>
              <a:buChar char="•"/>
            </a:pPr>
            <a:r>
              <a:rPr lang="sv-SE" sz="1600" dirty="0" smtClean="0"/>
              <a:t> A 60--70-es </a:t>
            </a:r>
            <a:r>
              <a:rPr lang="sv-SE" sz="1600" dirty="0" err="1" smtClean="0"/>
              <a:t>években</a:t>
            </a:r>
            <a:r>
              <a:rPr lang="sv-SE" sz="1600" dirty="0" smtClean="0"/>
              <a:t> </a:t>
            </a:r>
            <a:r>
              <a:rPr lang="sv-SE" sz="1600" b="1" i="1" dirty="0" err="1" smtClean="0"/>
              <a:t>Véghy</a:t>
            </a:r>
            <a:r>
              <a:rPr lang="sv-SE" sz="1600" b="1" i="1" dirty="0" smtClean="0"/>
              <a:t> </a:t>
            </a:r>
            <a:r>
              <a:rPr lang="sv-SE" sz="1600" b="1" i="1" dirty="0" err="1" smtClean="0"/>
              <a:t>Károllyal</a:t>
            </a:r>
            <a:r>
              <a:rPr lang="sv-SE" sz="1600" dirty="0" smtClean="0"/>
              <a:t> </a:t>
            </a:r>
            <a:r>
              <a:rPr lang="sv-SE" sz="1600" dirty="0" err="1" smtClean="0"/>
              <a:t>az</a:t>
            </a:r>
            <a:r>
              <a:rPr lang="sv-SE" sz="1600" dirty="0" smtClean="0"/>
              <a:t> </a:t>
            </a:r>
            <a:r>
              <a:rPr lang="sv-SE" sz="1600" dirty="0" err="1" smtClean="0"/>
              <a:t>ausztriai</a:t>
            </a:r>
            <a:r>
              <a:rPr lang="sv-SE" sz="1600" dirty="0" smtClean="0"/>
              <a:t> magyar ref. </a:t>
            </a:r>
            <a:r>
              <a:rPr lang="sv-SE" sz="1600" dirty="0" err="1" smtClean="0"/>
              <a:t>szolgálat</a:t>
            </a:r>
            <a:r>
              <a:rPr lang="sv-SE" sz="1600" dirty="0" smtClean="0"/>
              <a:t> </a:t>
            </a:r>
            <a:r>
              <a:rPr lang="sv-SE" sz="1600" dirty="0" err="1" smtClean="0"/>
              <a:t>állandó</a:t>
            </a:r>
            <a:r>
              <a:rPr lang="sv-SE" sz="1600" dirty="0" smtClean="0"/>
              <a:t> </a:t>
            </a:r>
            <a:r>
              <a:rPr lang="sv-SE" sz="1600" dirty="0" err="1" smtClean="0"/>
              <a:t>kialakítása</a:t>
            </a:r>
            <a:endParaRPr lang="sv-SE" sz="1600" dirty="0" smtClean="0"/>
          </a:p>
          <a:p>
            <a:pPr>
              <a:buFont typeface="Arial" pitchFamily="34" charset="0"/>
              <a:buChar char="•"/>
            </a:pPr>
            <a:r>
              <a:rPr lang="sv-SE" sz="1600" dirty="0" smtClean="0"/>
              <a:t> </a:t>
            </a:r>
            <a:r>
              <a:rPr lang="hu-HU" sz="1600" dirty="0" smtClean="0"/>
              <a:t>1960</a:t>
            </a:r>
            <a:r>
              <a:rPr lang="sv-SE" sz="1600" dirty="0" smtClean="0"/>
              <a:t> </a:t>
            </a:r>
            <a:r>
              <a:rPr lang="hu-HU" sz="1600" dirty="0" smtClean="0"/>
              <a:t>a</a:t>
            </a:r>
            <a:r>
              <a:rPr lang="hu-HU" sz="1600" b="1" i="1" dirty="0" smtClean="0"/>
              <a:t> Só </a:t>
            </a:r>
            <a:r>
              <a:rPr lang="sv-SE" sz="1600" dirty="0" smtClean="0"/>
              <a:t>ref. ú</a:t>
            </a:r>
            <a:r>
              <a:rPr lang="hu-HU" sz="1600" dirty="0" smtClean="0"/>
              <a:t>jság</a:t>
            </a:r>
            <a:r>
              <a:rPr lang="sv-SE" sz="1600" dirty="0" smtClean="0"/>
              <a:t> </a:t>
            </a:r>
            <a:r>
              <a:rPr lang="hu-HU" sz="1600" dirty="0" smtClean="0"/>
              <a:t>közel </a:t>
            </a:r>
            <a:r>
              <a:rPr lang="sv-SE" sz="1600" dirty="0" smtClean="0"/>
              <a:t>10 </a:t>
            </a:r>
            <a:r>
              <a:rPr lang="hu-HU" sz="1600" dirty="0" smtClean="0"/>
              <a:t>évig </a:t>
            </a:r>
            <a:r>
              <a:rPr lang="sv-SE" sz="1600" dirty="0" smtClean="0"/>
              <a:t>s</a:t>
            </a:r>
            <a:r>
              <a:rPr lang="hu-HU" sz="1600" dirty="0" smtClean="0"/>
              <a:t>zerkesztett. </a:t>
            </a:r>
            <a:endParaRPr lang="sv-SE" sz="1600" dirty="0" smtClean="0"/>
          </a:p>
          <a:p>
            <a:pPr>
              <a:buFont typeface="Arial" pitchFamily="34" charset="0"/>
              <a:buChar char="•"/>
            </a:pPr>
            <a:r>
              <a:rPr lang="sv-SE" sz="1600" dirty="0" smtClean="0"/>
              <a:t> A </a:t>
            </a:r>
            <a:r>
              <a:rPr lang="sv-SE" sz="1600" dirty="0" err="1" smtClean="0"/>
              <a:t>NyEMRLSz</a:t>
            </a:r>
            <a:r>
              <a:rPr lang="sv-SE" sz="1600" dirty="0" smtClean="0"/>
              <a:t> </a:t>
            </a:r>
            <a:r>
              <a:rPr lang="sv-SE" sz="1600" dirty="0" err="1" smtClean="0"/>
              <a:t>lelkészi</a:t>
            </a:r>
            <a:r>
              <a:rPr lang="sv-SE" sz="1600" dirty="0" smtClean="0"/>
              <a:t> </a:t>
            </a:r>
            <a:r>
              <a:rPr lang="sv-SE" sz="1600" dirty="0" err="1" smtClean="0"/>
              <a:t>elnöke</a:t>
            </a:r>
            <a:r>
              <a:rPr lang="sv-SE" sz="1600" dirty="0" smtClean="0"/>
              <a:t> 1995-töl 2000-ig</a:t>
            </a:r>
            <a:endParaRPr lang="sv-SE" sz="1600" dirty="0"/>
          </a:p>
        </p:txBody>
      </p:sp>
      <p:pic>
        <p:nvPicPr>
          <p:cNvPr id="1027" name="Picture 3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1296144" cy="132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467544" y="5229200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b="1" i="1" dirty="0" err="1" smtClean="0">
                <a:solidFill>
                  <a:srgbClr val="FF0000"/>
                </a:solidFill>
              </a:rPr>
              <a:t>Kívánjuk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pedig</a:t>
            </a:r>
            <a:r>
              <a:rPr lang="sv-SE" sz="1400" b="1" i="1" dirty="0" smtClean="0">
                <a:solidFill>
                  <a:srgbClr val="FF0000"/>
                </a:solidFill>
              </a:rPr>
              <a:t>,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hogy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közületek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kiki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ugyanazon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buzgóságot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tanusítsa</a:t>
            </a:r>
            <a:r>
              <a:rPr lang="sv-SE" sz="1400" b="1" i="1" dirty="0" smtClean="0">
                <a:solidFill>
                  <a:srgbClr val="FF0000"/>
                </a:solidFill>
              </a:rPr>
              <a:t> a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reménységnek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bizonyossága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iránt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mindvégiglen</a:t>
            </a:r>
            <a:r>
              <a:rPr lang="sv-SE" sz="1400" b="1" i="1" dirty="0" smtClean="0">
                <a:solidFill>
                  <a:srgbClr val="FF0000"/>
                </a:solidFill>
              </a:rPr>
              <a:t>.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Hogy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ne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legyetek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restek</a:t>
            </a:r>
            <a:r>
              <a:rPr lang="sv-SE" sz="1400" b="1" i="1" dirty="0" smtClean="0">
                <a:solidFill>
                  <a:srgbClr val="FF0000"/>
                </a:solidFill>
              </a:rPr>
              <a:t>,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hanem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követői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azoknak</a:t>
            </a:r>
            <a:r>
              <a:rPr lang="sv-SE" sz="1400" b="1" i="1" dirty="0" smtClean="0">
                <a:solidFill>
                  <a:srgbClr val="FF0000"/>
                </a:solidFill>
              </a:rPr>
              <a:t>, a kik hit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és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békességes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tűrés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által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öröklik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az</a:t>
            </a:r>
            <a:r>
              <a:rPr lang="sv-SE" sz="1400" b="1" i="1" dirty="0" smtClean="0">
                <a:solidFill>
                  <a:srgbClr val="FF0000"/>
                </a:solidFill>
              </a:rPr>
              <a:t> </a:t>
            </a:r>
            <a:r>
              <a:rPr lang="sv-SE" sz="1400" b="1" i="1" dirty="0" err="1" smtClean="0">
                <a:solidFill>
                  <a:srgbClr val="FF0000"/>
                </a:solidFill>
              </a:rPr>
              <a:t>ígéreteket</a:t>
            </a:r>
            <a:r>
              <a:rPr lang="sv-SE" sz="1400" dirty="0" smtClean="0"/>
              <a:t>. </a:t>
            </a:r>
            <a:r>
              <a:rPr lang="sv-SE" sz="1400" dirty="0" err="1" smtClean="0"/>
              <a:t>Zsid</a:t>
            </a:r>
            <a:r>
              <a:rPr lang="sv-SE" sz="1400" dirty="0" smtClean="0"/>
              <a:t> 6, 11-12</a:t>
            </a:r>
            <a:endParaRPr lang="sv-SE" sz="1400" dirty="0"/>
          </a:p>
        </p:txBody>
      </p:sp>
      <p:pic>
        <p:nvPicPr>
          <p:cNvPr id="9" name="Picture 2" descr="https://lh3.googleusercontent.com/-OYIOP-FsfJY/UC9nddtrnBI/AAAAAAAAAPk/CAXYXkjfzccyqnpFWkcyOGqrLuzF3LlEACCo/s640/IMG_5839.JPG"/>
          <p:cNvPicPr>
            <a:picLocks noChangeAspect="1" noChangeArrowheads="1"/>
          </p:cNvPicPr>
          <p:nvPr/>
        </p:nvPicPr>
        <p:blipFill>
          <a:blip r:embed="rId3" cstate="print"/>
          <a:srcRect l="21557"/>
          <a:stretch>
            <a:fillRect/>
          </a:stretch>
        </p:blipFill>
        <p:spPr bwMode="auto">
          <a:xfrm>
            <a:off x="5292080" y="1844824"/>
            <a:ext cx="3144348" cy="3006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265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43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583" y="1484784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1835696" y="476672"/>
            <a:ext cx="69847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Dr </a:t>
            </a:r>
            <a:r>
              <a:rPr lang="sv-SE" dirty="0"/>
              <a:t>Tóth Miklós a </a:t>
            </a:r>
            <a:r>
              <a:rPr lang="sv-SE" dirty="0" err="1"/>
              <a:t>helyszínen</a:t>
            </a:r>
            <a:r>
              <a:rPr lang="sv-SE" dirty="0"/>
              <a:t> </a:t>
            </a:r>
            <a:r>
              <a:rPr lang="sv-SE" dirty="0" err="1" smtClean="0"/>
              <a:t>köszöntötte</a:t>
            </a:r>
            <a:r>
              <a:rPr lang="sv-SE" dirty="0" smtClean="0"/>
              <a:t> </a:t>
            </a:r>
            <a:r>
              <a:rPr lang="sv-SE" dirty="0" err="1" smtClean="0"/>
              <a:t>Elnökségünk</a:t>
            </a:r>
            <a:r>
              <a:rPr lang="sv-SE" dirty="0" smtClean="0"/>
              <a:t> </a:t>
            </a:r>
            <a:r>
              <a:rPr lang="sv-SE" dirty="0" err="1" smtClean="0"/>
              <a:t>nevében</a:t>
            </a:r>
            <a:r>
              <a:rPr lang="sv-SE" dirty="0" smtClean="0"/>
              <a:t> </a:t>
            </a:r>
            <a:r>
              <a:rPr lang="sv-SE" dirty="0"/>
              <a:t>a </a:t>
            </a:r>
            <a:r>
              <a:rPr lang="sv-SE" dirty="0" err="1"/>
              <a:t>nyugalomba</a:t>
            </a:r>
            <a:r>
              <a:rPr lang="sv-SE" dirty="0"/>
              <a:t> </a:t>
            </a:r>
            <a:r>
              <a:rPr lang="sv-SE" dirty="0" err="1"/>
              <a:t>vonuló</a:t>
            </a:r>
            <a:r>
              <a:rPr lang="sv-SE" dirty="0"/>
              <a:t> </a:t>
            </a:r>
            <a:r>
              <a:rPr lang="sv-SE" sz="2000" b="1" dirty="0" smtClean="0"/>
              <a:t>Dr </a:t>
            </a:r>
            <a:r>
              <a:rPr lang="sv-SE" sz="2000" b="1" dirty="0" err="1"/>
              <a:t>vitéz</a:t>
            </a:r>
            <a:r>
              <a:rPr lang="sv-SE" sz="2000" b="1" dirty="0"/>
              <a:t> Kis </a:t>
            </a:r>
            <a:r>
              <a:rPr lang="sv-SE" sz="2000" b="1" dirty="0" smtClean="0"/>
              <a:t>Boáz </a:t>
            </a:r>
            <a:r>
              <a:rPr lang="sv-SE" sz="2000" b="1" dirty="0" err="1" smtClean="0"/>
              <a:t>lkp</a:t>
            </a:r>
            <a:r>
              <a:rPr lang="sv-SE" sz="2000" b="1" dirty="0" smtClean="0"/>
              <a:t> 2016. febr. 14. a </a:t>
            </a:r>
            <a:r>
              <a:rPr lang="sv-SE" sz="2000" b="1" dirty="0" err="1" smtClean="0"/>
              <a:t>csákvári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istentiszteleten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452914" y="4293096"/>
            <a:ext cx="8295550" cy="206210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sv-SE" sz="1600" b="1" dirty="0" smtClean="0"/>
              <a:t>A</a:t>
            </a:r>
            <a:r>
              <a:rPr lang="hu-HU" sz="1600" b="1" dirty="0" smtClean="0"/>
              <a:t> </a:t>
            </a:r>
            <a:r>
              <a:rPr lang="hu-HU" sz="1600" b="1" dirty="0"/>
              <a:t>magyar összetartozást szolgálta </a:t>
            </a:r>
            <a:r>
              <a:rPr lang="hu-HU" sz="1600" dirty="0"/>
              <a:t>nem csak a Kárpát-medencében, de összefogott mindnyájunkat a nagyvilágban is, </a:t>
            </a:r>
            <a:r>
              <a:rPr lang="hu-HU" sz="1600" b="1" dirty="0"/>
              <a:t>különösen Nyugat-európa </a:t>
            </a:r>
            <a:r>
              <a:rPr lang="hu-HU" sz="1600" b="1" dirty="0" smtClean="0"/>
              <a:t>távlatában</a:t>
            </a:r>
            <a:r>
              <a:rPr lang="sv-SE" sz="1600" b="1" dirty="0" smtClean="0"/>
              <a:t>. </a:t>
            </a:r>
            <a:r>
              <a:rPr lang="sv-SE" sz="1600" dirty="0" smtClean="0"/>
              <a:t>L</a:t>
            </a:r>
            <a:r>
              <a:rPr lang="hu-HU" sz="1600" dirty="0" smtClean="0"/>
              <a:t>elkipásztori </a:t>
            </a:r>
            <a:r>
              <a:rPr lang="hu-HU" sz="1600" dirty="0"/>
              <a:t>őrállása a strázsán, élete és munkássága - gyakran ellenszélben is - példaértékű helytállás a reménytelen és sokszor csüggesztő világunkban. </a:t>
            </a:r>
            <a:r>
              <a:rPr lang="sv-SE" sz="1600" dirty="0" smtClean="0"/>
              <a:t>I</a:t>
            </a:r>
            <a:r>
              <a:rPr lang="hu-HU" sz="1600" dirty="0" smtClean="0"/>
              <a:t>mádsággal </a:t>
            </a:r>
            <a:r>
              <a:rPr lang="hu-HU" sz="1600" dirty="0"/>
              <a:t>állott Isten elé úgy a hálaadás idején mint a </a:t>
            </a:r>
            <a:r>
              <a:rPr lang="hu-HU" sz="1600" dirty="0" smtClean="0"/>
              <a:t>bajban…</a:t>
            </a:r>
            <a:r>
              <a:rPr lang="sv-SE" sz="1600" dirty="0" smtClean="0"/>
              <a:t> é</a:t>
            </a:r>
            <a:r>
              <a:rPr lang="hu-HU" sz="1600" dirty="0" smtClean="0"/>
              <a:t>lete vezéigéj</a:t>
            </a:r>
            <a:r>
              <a:rPr lang="sv-SE" sz="1600" dirty="0" smtClean="0"/>
              <a:t>e </a:t>
            </a:r>
            <a:r>
              <a:rPr lang="hu-HU" sz="1600" dirty="0" smtClean="0"/>
              <a:t>Jézus </a:t>
            </a:r>
            <a:r>
              <a:rPr lang="hu-HU" sz="1600" dirty="0"/>
              <a:t>főpapi imájából: ”</a:t>
            </a:r>
            <a:r>
              <a:rPr lang="hu-HU" sz="1600" b="1" i="1" dirty="0"/>
              <a:t>Én dicsőítettelek téged e földön: elvégeztem a munkát, a melyet reám bíztál, hogy végezzem azt… Megjelentettem a te nevedet az embereknek, a kiket e világból nékem adtál: tiéid valának, és nékem adtad azokat, és a te beszédedet megtartották… Szenteld meg őket a te igazságoddal: A te ígéd igazság.” </a:t>
            </a:r>
            <a:r>
              <a:rPr lang="sv-SE" sz="1600" b="1" i="1" dirty="0"/>
              <a:t> </a:t>
            </a:r>
            <a:r>
              <a:rPr lang="sv-SE" sz="1600" b="1" i="1" dirty="0" smtClean="0"/>
              <a:t> </a:t>
            </a:r>
            <a:r>
              <a:rPr lang="hu-HU" sz="1600" dirty="0" smtClean="0"/>
              <a:t>Jn </a:t>
            </a:r>
            <a:r>
              <a:rPr lang="hu-HU" sz="1600" dirty="0"/>
              <a:t>17, 4.6.17. </a:t>
            </a:r>
            <a:endParaRPr lang="sv-SE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309" y="1438854"/>
            <a:ext cx="3798454" cy="284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ktangel 6"/>
          <p:cNvSpPr/>
          <p:nvPr/>
        </p:nvSpPr>
        <p:spPr>
          <a:xfrm>
            <a:off x="531919" y="1510640"/>
            <a:ext cx="3811813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sv-SE" sz="2800" b="1" dirty="0" smtClean="0">
                <a:solidFill>
                  <a:srgbClr val="FF0000"/>
                </a:solidFill>
              </a:rPr>
              <a:t>NyEMRLSz Csákvár2013.</a:t>
            </a:r>
            <a:endParaRPr lang="sv-SE" sz="2800" b="1" dirty="0">
              <a:solidFill>
                <a:srgbClr val="FF0000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4624098" y="1565500"/>
            <a:ext cx="3263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800" b="1" dirty="0" err="1" smtClean="0">
                <a:solidFill>
                  <a:schemeClr val="bg1">
                    <a:lumMod val="95000"/>
                  </a:schemeClr>
                </a:solidFill>
              </a:rPr>
              <a:t>Párizs</a:t>
            </a:r>
            <a:r>
              <a:rPr lang="sv-SE" sz="2800" b="1" dirty="0" smtClean="0">
                <a:solidFill>
                  <a:schemeClr val="bg1">
                    <a:lumMod val="95000"/>
                  </a:schemeClr>
                </a:solidFill>
              </a:rPr>
              <a:t> 85 </a:t>
            </a:r>
            <a:r>
              <a:rPr lang="sv-SE" sz="2800" b="1" dirty="0" err="1" smtClean="0">
                <a:solidFill>
                  <a:schemeClr val="bg1">
                    <a:lumMod val="95000"/>
                  </a:schemeClr>
                </a:solidFill>
              </a:rPr>
              <a:t>éves</a:t>
            </a:r>
            <a:r>
              <a:rPr lang="sv-SE" sz="2800" b="1" dirty="0" smtClean="0">
                <a:solidFill>
                  <a:schemeClr val="bg1">
                    <a:lumMod val="95000"/>
                  </a:schemeClr>
                </a:solidFill>
              </a:rPr>
              <a:t>, 2012</a:t>
            </a:r>
            <a:r>
              <a:rPr lang="sv-SE" b="1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sv-SE" b="1" dirty="0"/>
          </a:p>
        </p:txBody>
      </p:sp>
      <p:pic>
        <p:nvPicPr>
          <p:cNvPr id="9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011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75656" y="836712"/>
            <a:ext cx="4248472" cy="1440160"/>
          </a:xfrm>
        </p:spPr>
        <p:txBody>
          <a:bodyPr>
            <a:noAutofit/>
          </a:bodyPr>
          <a:lstStyle/>
          <a:p>
            <a:r>
              <a:rPr lang="sv-SE" sz="2000" b="1" dirty="0" smtClean="0"/>
              <a:t>v. Bereczki András 65 </a:t>
            </a:r>
            <a:r>
              <a:rPr lang="sv-SE" sz="2000" b="1" dirty="0" err="1" smtClean="0"/>
              <a:t>évesen</a:t>
            </a:r>
            <a:r>
              <a:rPr lang="sv-SE" sz="2000" b="1" dirty="0" smtClean="0"/>
              <a:t>  </a:t>
            </a:r>
            <a:br>
              <a:rPr lang="sv-SE" sz="2000" b="1" dirty="0" smtClean="0"/>
            </a:br>
            <a:r>
              <a:rPr lang="sv-SE" sz="2000" b="1" dirty="0" err="1" smtClean="0"/>
              <a:t>június</a:t>
            </a:r>
            <a:r>
              <a:rPr lang="sv-SE" sz="2000" b="1" dirty="0" smtClean="0"/>
              <a:t> 26. </a:t>
            </a:r>
            <a:r>
              <a:rPr lang="sv-SE" sz="2000" b="1" dirty="0" err="1" smtClean="0"/>
              <a:t>nyugalomba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vonult</a:t>
            </a:r>
            <a:r>
              <a:rPr lang="sv-SE" sz="2000" b="1" dirty="0" smtClean="0"/>
              <a:t> </a:t>
            </a:r>
            <a:br>
              <a:rPr lang="sv-SE" sz="2000" b="1" dirty="0" smtClean="0"/>
            </a:br>
            <a:r>
              <a:rPr lang="sv-SE" sz="2000" b="1" dirty="0" err="1" smtClean="0"/>
              <a:t>Paptamási</a:t>
            </a:r>
            <a:r>
              <a:rPr lang="sv-SE" sz="2000" b="1" dirty="0" smtClean="0"/>
              <a:t> </a:t>
            </a:r>
            <a:r>
              <a:rPr lang="sv-SE" sz="2000" b="1" dirty="0" err="1" smtClean="0"/>
              <a:t>szolgálatából</a:t>
            </a:r>
            <a:endParaRPr lang="sv-SE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3140968"/>
            <a:ext cx="8229600" cy="32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44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32656"/>
            <a:ext cx="3096344" cy="255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88727" y="692696"/>
            <a:ext cx="7471705" cy="1224136"/>
          </a:xfrm>
        </p:spPr>
        <p:txBody>
          <a:bodyPr>
            <a:noAutofit/>
          </a:bodyPr>
          <a:lstStyle/>
          <a:p>
            <a:r>
              <a:rPr lang="sv-SE" sz="2400" b="1" dirty="0" smtClean="0"/>
              <a:t>A </a:t>
            </a:r>
            <a:r>
              <a:rPr lang="sv-SE" sz="2400" b="1" dirty="0" err="1" smtClean="0"/>
              <a:t>Kolozsvári</a:t>
            </a:r>
            <a:r>
              <a:rPr lang="sv-SE" sz="2400" b="1" dirty="0" smtClean="0"/>
              <a:t>  </a:t>
            </a:r>
            <a:r>
              <a:rPr lang="sv-SE" sz="2400" b="1" dirty="0" err="1"/>
              <a:t>Teológiai</a:t>
            </a:r>
            <a:r>
              <a:rPr lang="sv-SE" sz="2400" b="1" dirty="0"/>
              <a:t> </a:t>
            </a:r>
            <a:r>
              <a:rPr lang="sv-SE" sz="2400" b="1" dirty="0" err="1" smtClean="0"/>
              <a:t>Intézet</a:t>
            </a:r>
            <a:r>
              <a:rPr lang="sv-SE" sz="2400" b="1" dirty="0" smtClean="0"/>
              <a:t> 2015</a:t>
            </a:r>
            <a:r>
              <a:rPr lang="sv-SE" sz="2400" b="1" dirty="0"/>
              <a:t>. </a:t>
            </a:r>
            <a:r>
              <a:rPr lang="sv-SE" sz="2400" b="1" dirty="0" err="1"/>
              <a:t>október</a:t>
            </a:r>
            <a:r>
              <a:rPr lang="sv-SE" sz="2400" b="1" dirty="0"/>
              <a:t> </a:t>
            </a:r>
            <a:r>
              <a:rPr lang="sv-SE" sz="2400" b="1" dirty="0" smtClean="0"/>
              <a:t>14</a:t>
            </a:r>
            <a:r>
              <a:rPr lang="sv-SE" sz="1800" b="1" dirty="0" smtClean="0"/>
              <a:t>. </a:t>
            </a:r>
            <a:br>
              <a:rPr lang="sv-SE" sz="1800" b="1" dirty="0" smtClean="0"/>
            </a:br>
            <a:r>
              <a:rPr lang="sv-SE" sz="1800" b="1" dirty="0" err="1" smtClean="0"/>
              <a:t>fennállásának</a:t>
            </a:r>
            <a:r>
              <a:rPr lang="sv-SE" sz="1800" b="1" dirty="0" smtClean="0"/>
              <a:t> 120. </a:t>
            </a:r>
            <a:r>
              <a:rPr lang="sv-SE" sz="1800" b="1" dirty="0" err="1" smtClean="0"/>
              <a:t>jubileumát</a:t>
            </a:r>
            <a:r>
              <a:rPr lang="sv-SE" sz="1800" b="1" dirty="0" smtClean="0"/>
              <a:t> </a:t>
            </a:r>
            <a:r>
              <a:rPr lang="sv-SE" sz="1800" b="1" dirty="0" err="1" smtClean="0"/>
              <a:t>ünnepelte</a:t>
            </a:r>
            <a:r>
              <a:rPr lang="sv-SE" sz="1800" b="1" dirty="0" smtClean="0"/>
              <a:t> a </a:t>
            </a:r>
            <a:r>
              <a:rPr lang="sv-SE" sz="1800" b="1" i="1" dirty="0" err="1" smtClean="0"/>
              <a:t>református</a:t>
            </a:r>
            <a:r>
              <a:rPr lang="sv-SE" sz="1800" b="1" i="1" dirty="0" smtClean="0"/>
              <a:t> </a:t>
            </a:r>
            <a:r>
              <a:rPr lang="sv-SE" sz="1800" b="1" i="1" dirty="0"/>
              <a:t>P</a:t>
            </a:r>
            <a:r>
              <a:rPr lang="sv-SE" sz="1800" b="1" i="1" dirty="0" smtClean="0"/>
              <a:t>antheon</a:t>
            </a:r>
            <a:r>
              <a:rPr lang="sv-SE" sz="1800" b="1" dirty="0" smtClean="0"/>
              <a:t> </a:t>
            </a:r>
            <a:endParaRPr lang="sv-SE" sz="1800" b="1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45</a:t>
            </a:fld>
            <a:endParaRPr lang="sv-SE"/>
          </a:p>
        </p:txBody>
      </p:sp>
      <p:pic>
        <p:nvPicPr>
          <p:cNvPr id="1026" name="Picture 2" descr="http://proteo.hu/sites/default/files/styles/featured/public/pictures/news/proteo120-cimlap_0.JPG?itok=AHFgCwE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338" y="2204864"/>
            <a:ext cx="750683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900327" y="5589240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b="1" dirty="0" smtClean="0"/>
              <a:t>E</a:t>
            </a:r>
            <a:r>
              <a:rPr lang="hu-HU" b="1" dirty="0" smtClean="0"/>
              <a:t>rdély </a:t>
            </a:r>
            <a:r>
              <a:rPr lang="hu-HU" b="1" dirty="0"/>
              <a:t>református, evangélikus és unitárius lelkészképző </a:t>
            </a:r>
            <a:r>
              <a:rPr lang="hu-HU" b="1" dirty="0" smtClean="0"/>
              <a:t>egyetem</a:t>
            </a:r>
            <a:r>
              <a:rPr lang="sv-SE" b="1" dirty="0" smtClean="0"/>
              <a:t>e</a:t>
            </a:r>
            <a:endParaRPr lang="sv-SE" b="1" dirty="0"/>
          </a:p>
        </p:txBody>
      </p:sp>
      <p:pic>
        <p:nvPicPr>
          <p:cNvPr id="12290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0139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3586410"/>
          </a:xfrm>
        </p:spPr>
        <p:txBody>
          <a:bodyPr>
            <a:noAutofit/>
          </a:bodyPr>
          <a:lstStyle/>
          <a:p>
            <a:r>
              <a:rPr lang="sv-SE" sz="4000" b="1" dirty="0" smtClean="0"/>
              <a:t>450 </a:t>
            </a:r>
            <a:r>
              <a:rPr lang="sv-SE" sz="4000" b="1" dirty="0" err="1" smtClean="0"/>
              <a:t>éves</a:t>
            </a:r>
            <a:r>
              <a:rPr lang="sv-SE" sz="4000" b="1" dirty="0" smtClean="0"/>
              <a:t> </a:t>
            </a:r>
            <a:r>
              <a:rPr lang="sv-SE" sz="2800" b="1" dirty="0" smtClean="0"/>
              <a:t/>
            </a:r>
            <a:br>
              <a:rPr lang="sv-SE" sz="2800" b="1" dirty="0" smtClean="0"/>
            </a:br>
            <a:r>
              <a:rPr lang="sv-SE" sz="2400" b="1" dirty="0" smtClean="0"/>
              <a:t>a </a:t>
            </a:r>
            <a:r>
              <a:rPr lang="sv-SE" sz="2400" b="1" dirty="0" err="1"/>
              <a:t>Második</a:t>
            </a:r>
            <a:r>
              <a:rPr lang="sv-SE" sz="2400" b="1" dirty="0"/>
              <a:t> </a:t>
            </a:r>
            <a:r>
              <a:rPr lang="sv-SE" sz="2400" b="1" dirty="0" err="1"/>
              <a:t>Helvét</a:t>
            </a:r>
            <a:r>
              <a:rPr lang="sv-SE" sz="2400" b="1" dirty="0"/>
              <a:t> </a:t>
            </a:r>
            <a:r>
              <a:rPr lang="sv-SE" sz="2400" b="1" dirty="0" err="1" smtClean="0"/>
              <a:t>Hitvallás</a:t>
            </a:r>
            <a:r>
              <a:rPr lang="sv-SE" sz="2800" b="1" dirty="0" smtClean="0"/>
              <a:t/>
            </a:r>
            <a:br>
              <a:rPr lang="sv-SE" sz="2800" b="1" dirty="0" smtClean="0"/>
            </a:br>
            <a:r>
              <a:rPr lang="sv-SE" sz="2000" i="1" dirty="0" err="1"/>
              <a:t>Egyetemesség</a:t>
            </a:r>
            <a:r>
              <a:rPr lang="sv-SE" sz="2000" i="1" dirty="0"/>
              <a:t> és </a:t>
            </a:r>
            <a:r>
              <a:rPr lang="sv-SE" sz="2000" i="1" dirty="0" err="1"/>
              <a:t>türelem</a:t>
            </a:r>
            <a:r>
              <a:rPr lang="sv-SE" sz="2000" i="1" dirty="0"/>
              <a:t/>
            </a:r>
            <a:br>
              <a:rPr lang="sv-SE" sz="2000" i="1" dirty="0"/>
            </a:br>
            <a:r>
              <a:rPr lang="sv-SE" sz="2000" i="1" dirty="0" smtClean="0"/>
              <a:t/>
            </a:r>
            <a:br>
              <a:rPr lang="sv-SE" sz="2000" i="1" dirty="0" smtClean="0"/>
            </a:br>
            <a:r>
              <a:rPr lang="sv-SE" sz="2000" i="1" dirty="0" err="1"/>
              <a:t>Bennünket</a:t>
            </a:r>
            <a:r>
              <a:rPr lang="sv-SE" sz="2000" i="1" dirty="0"/>
              <a:t>, magyar </a:t>
            </a:r>
            <a:r>
              <a:rPr lang="sv-SE" sz="2000" i="1" dirty="0" err="1"/>
              <a:t>reformátusokat</a:t>
            </a:r>
            <a:r>
              <a:rPr lang="sv-SE" sz="2000" i="1" dirty="0"/>
              <a:t> 1881-ig </a:t>
            </a:r>
            <a:r>
              <a:rPr lang="sv-SE" sz="2000" i="1" dirty="0" err="1"/>
              <a:t>hivatalosan</a:t>
            </a:r>
            <a:r>
              <a:rPr lang="sv-SE" sz="2000" i="1" dirty="0"/>
              <a:t> „</a:t>
            </a:r>
            <a:r>
              <a:rPr lang="sv-SE" sz="2000" i="1" dirty="0" err="1"/>
              <a:t>helvét</a:t>
            </a:r>
            <a:r>
              <a:rPr lang="sv-SE" sz="2000" i="1" dirty="0"/>
              <a:t> </a:t>
            </a:r>
            <a:r>
              <a:rPr lang="sv-SE" sz="2000" i="1" dirty="0" err="1"/>
              <a:t>hitvallású</a:t>
            </a:r>
            <a:r>
              <a:rPr lang="sv-SE" sz="2000" i="1" dirty="0"/>
              <a:t> </a:t>
            </a:r>
            <a:r>
              <a:rPr lang="sv-SE" sz="2000" i="1" dirty="0" err="1"/>
              <a:t>evangélikusoknak</a:t>
            </a:r>
            <a:r>
              <a:rPr lang="sv-SE" sz="2000" i="1" dirty="0"/>
              <a:t>” </a:t>
            </a:r>
            <a:r>
              <a:rPr lang="sv-SE" sz="2000" i="1" dirty="0" err="1"/>
              <a:t>neveztek</a:t>
            </a:r>
            <a:r>
              <a:rPr lang="sv-SE" sz="2000" dirty="0" smtClean="0"/>
              <a:t>. </a:t>
            </a:r>
            <a:br>
              <a:rPr lang="sv-SE" sz="2000" dirty="0" smtClean="0"/>
            </a:b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i="1" dirty="0" smtClean="0"/>
              <a:t>GK </a:t>
            </a:r>
            <a:r>
              <a:rPr lang="hu-HU" sz="2000" i="1" dirty="0" smtClean="0"/>
              <a:t>ű</a:t>
            </a:r>
            <a:r>
              <a:rPr lang="sv-SE" sz="2000" i="1" dirty="0" err="1" smtClean="0"/>
              <a:t>lése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Kassán</a:t>
            </a:r>
            <a:r>
              <a:rPr lang="sv-SE" sz="2000" i="1" dirty="0" smtClean="0"/>
              <a:t> 2016. </a:t>
            </a:r>
            <a:r>
              <a:rPr lang="sv-SE" sz="2000" i="1" dirty="0" err="1" smtClean="0"/>
              <a:t>júli</a:t>
            </a:r>
            <a:r>
              <a:rPr lang="sv-SE" sz="2000" i="1" dirty="0" smtClean="0"/>
              <a:t>. 4.-6.</a:t>
            </a:r>
            <a:endParaRPr lang="sv-SE" sz="2000" i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4437112"/>
            <a:ext cx="8363272" cy="1977083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r>
              <a:rPr lang="sv-SE" sz="2400" dirty="0" smtClean="0"/>
              <a:t>S</a:t>
            </a:r>
            <a:r>
              <a:rPr lang="hu-HU" sz="2400" dirty="0" smtClean="0"/>
              <a:t>zerzője </a:t>
            </a:r>
            <a:r>
              <a:rPr lang="hu-HU" sz="2400" dirty="0"/>
              <a:t>Bullinger Henrik (1504–1575) zürichi lelkipásztor </a:t>
            </a:r>
            <a:endParaRPr lang="sv-SE" sz="2400" dirty="0" smtClean="0"/>
          </a:p>
          <a:p>
            <a:r>
              <a:rPr lang="sv-SE" sz="2400" b="1" dirty="0"/>
              <a:t>1566. </a:t>
            </a:r>
            <a:r>
              <a:rPr lang="sv-SE" sz="2400" b="1" dirty="0" err="1"/>
              <a:t>március</a:t>
            </a:r>
            <a:r>
              <a:rPr lang="sv-SE" sz="2400" b="1" dirty="0"/>
              <a:t> </a:t>
            </a:r>
            <a:r>
              <a:rPr lang="sv-SE" sz="2400" b="1" dirty="0" smtClean="0"/>
              <a:t>1.: </a:t>
            </a:r>
            <a:r>
              <a:rPr lang="sv-SE" sz="2400" b="1" i="1" dirty="0" smtClean="0"/>
              <a:t>„</a:t>
            </a:r>
            <a:r>
              <a:rPr lang="sv-SE" sz="2400" i="1" dirty="0" err="1"/>
              <a:t>aláírták</a:t>
            </a:r>
            <a:r>
              <a:rPr lang="sv-SE" sz="2400" i="1" dirty="0"/>
              <a:t> </a:t>
            </a:r>
            <a:r>
              <a:rPr lang="sv-SE" sz="2400" i="1" dirty="0" err="1"/>
              <a:t>Krisztus</a:t>
            </a:r>
            <a:r>
              <a:rPr lang="sv-SE" sz="2400" i="1" dirty="0"/>
              <a:t> </a:t>
            </a:r>
            <a:r>
              <a:rPr lang="sv-SE" sz="2400" i="1" dirty="0" err="1"/>
              <a:t>minden</a:t>
            </a:r>
            <a:r>
              <a:rPr lang="sv-SE" sz="2400" i="1" dirty="0"/>
              <a:t> </a:t>
            </a:r>
            <a:r>
              <a:rPr lang="sv-SE" sz="2400" i="1" dirty="0" err="1"/>
              <a:t>svájci</a:t>
            </a:r>
            <a:r>
              <a:rPr lang="sv-SE" sz="2400" i="1" dirty="0"/>
              <a:t> </a:t>
            </a:r>
            <a:r>
              <a:rPr lang="sv-SE" sz="2400" i="1" dirty="0" err="1"/>
              <a:t>egyházának</a:t>
            </a:r>
            <a:r>
              <a:rPr lang="sv-SE" sz="2400" i="1" dirty="0"/>
              <a:t> </a:t>
            </a:r>
            <a:r>
              <a:rPr lang="sv-SE" sz="2400" i="1" dirty="0" err="1"/>
              <a:t>lelkipásztorai</a:t>
            </a:r>
            <a:r>
              <a:rPr lang="sv-SE" sz="2400" i="1" dirty="0"/>
              <a:t>, </a:t>
            </a:r>
            <a:r>
              <a:rPr lang="sv-SE" sz="2400" i="1" dirty="0" err="1"/>
              <a:t>akik</a:t>
            </a:r>
            <a:r>
              <a:rPr lang="sv-SE" sz="2400" i="1" dirty="0"/>
              <a:t> Zürichben, </a:t>
            </a:r>
            <a:r>
              <a:rPr lang="sv-SE" sz="2400" i="1" dirty="0" err="1"/>
              <a:t>Bernben</a:t>
            </a:r>
            <a:r>
              <a:rPr lang="sv-SE" sz="2400" i="1" dirty="0"/>
              <a:t>, Schaffhausenben, Szent Gallenben, </a:t>
            </a:r>
            <a:r>
              <a:rPr lang="sv-SE" sz="2400" i="1" dirty="0" err="1"/>
              <a:t>Churban</a:t>
            </a:r>
            <a:r>
              <a:rPr lang="sv-SE" sz="2400" i="1" dirty="0"/>
              <a:t> és a </a:t>
            </a:r>
            <a:r>
              <a:rPr lang="sv-SE" sz="2400" i="1" dirty="0" err="1"/>
              <a:t>szövetséges</a:t>
            </a:r>
            <a:r>
              <a:rPr lang="sv-SE" sz="2400" i="1" dirty="0"/>
              <a:t> </a:t>
            </a:r>
            <a:r>
              <a:rPr lang="sv-SE" sz="2400" i="1" dirty="0" err="1"/>
              <a:t>kantonokban</a:t>
            </a:r>
            <a:r>
              <a:rPr lang="sv-SE" sz="2400" i="1" dirty="0"/>
              <a:t> </a:t>
            </a:r>
            <a:r>
              <a:rPr lang="sv-SE" sz="2400" i="1" dirty="0" err="1"/>
              <a:t>az</a:t>
            </a:r>
            <a:r>
              <a:rPr lang="sv-SE" sz="2400" i="1" dirty="0"/>
              <a:t> </a:t>
            </a:r>
            <a:r>
              <a:rPr lang="sv-SE" sz="2400" i="1" dirty="0" err="1"/>
              <a:t>Alpokon</a:t>
            </a:r>
            <a:r>
              <a:rPr lang="sv-SE" sz="2400" i="1" dirty="0"/>
              <a:t> </a:t>
            </a:r>
            <a:r>
              <a:rPr lang="sv-SE" sz="2400" i="1" dirty="0" err="1"/>
              <a:t>innen</a:t>
            </a:r>
            <a:r>
              <a:rPr lang="sv-SE" sz="2400" i="1" dirty="0"/>
              <a:t> és </a:t>
            </a:r>
            <a:r>
              <a:rPr lang="sv-SE" sz="2400" i="1" dirty="0" err="1"/>
              <a:t>túl</a:t>
            </a:r>
            <a:r>
              <a:rPr lang="sv-SE" sz="2400" i="1" dirty="0"/>
              <a:t>, </a:t>
            </a:r>
            <a:r>
              <a:rPr lang="sv-SE" sz="2400" i="1" dirty="0" err="1"/>
              <a:t>Mühlhausenben</a:t>
            </a:r>
            <a:r>
              <a:rPr lang="sv-SE" sz="2400" i="1" dirty="0"/>
              <a:t> és </a:t>
            </a:r>
            <a:r>
              <a:rPr lang="sv-SE" sz="2400" i="1" dirty="0" err="1"/>
              <a:t>Biehlben</a:t>
            </a:r>
            <a:r>
              <a:rPr lang="sv-SE" sz="2400" i="1" dirty="0"/>
              <a:t> </a:t>
            </a:r>
            <a:r>
              <a:rPr lang="sv-SE" sz="2400" i="1" dirty="0" err="1"/>
              <a:t>szolgálnak</a:t>
            </a:r>
            <a:r>
              <a:rPr lang="sv-SE" sz="2400" i="1" dirty="0"/>
              <a:t>, és </a:t>
            </a:r>
            <a:r>
              <a:rPr lang="sv-SE" sz="2400" i="1" dirty="0" err="1" smtClean="0"/>
              <a:t>akikhez</a:t>
            </a:r>
            <a:r>
              <a:rPr lang="sv-SE" sz="2400" i="1" dirty="0" smtClean="0"/>
              <a:t> </a:t>
            </a:r>
            <a:r>
              <a:rPr lang="sv-SE" sz="2400" i="1" dirty="0" err="1"/>
              <a:t>csatlakoztak</a:t>
            </a:r>
            <a:r>
              <a:rPr lang="sv-SE" sz="2400" i="1" dirty="0"/>
              <a:t> a </a:t>
            </a:r>
            <a:r>
              <a:rPr lang="sv-SE" sz="2400" i="1" dirty="0" err="1"/>
              <a:t>genfi</a:t>
            </a:r>
            <a:r>
              <a:rPr lang="sv-SE" sz="2400" i="1" dirty="0"/>
              <a:t> </a:t>
            </a:r>
            <a:r>
              <a:rPr lang="sv-SE" sz="2400" i="1" dirty="0" err="1"/>
              <a:t>egyház</a:t>
            </a:r>
            <a:r>
              <a:rPr lang="sv-SE" sz="2400" i="1" dirty="0"/>
              <a:t> </a:t>
            </a:r>
            <a:r>
              <a:rPr lang="sv-SE" sz="2400" i="1" dirty="0" err="1"/>
              <a:t>lelkipásztorai</a:t>
            </a:r>
            <a:r>
              <a:rPr lang="sv-SE" sz="2400" b="1" i="1" dirty="0" smtClean="0"/>
              <a:t>”.</a:t>
            </a:r>
          </a:p>
          <a:p>
            <a:r>
              <a:rPr lang="sv-SE" sz="2400" dirty="0" err="1"/>
              <a:t>Európa</a:t>
            </a:r>
            <a:r>
              <a:rPr lang="sv-SE" sz="2400" dirty="0"/>
              <a:t> </a:t>
            </a:r>
            <a:r>
              <a:rPr lang="sv-SE" sz="2400" dirty="0" err="1"/>
              <a:t>református</a:t>
            </a:r>
            <a:r>
              <a:rPr lang="sv-SE" sz="2400" dirty="0"/>
              <a:t> </a:t>
            </a:r>
            <a:r>
              <a:rPr lang="sv-SE" sz="2400" dirty="0" err="1"/>
              <a:t>egyházai</a:t>
            </a:r>
            <a:r>
              <a:rPr lang="sv-SE" sz="2400" dirty="0"/>
              <a:t> </a:t>
            </a:r>
            <a:r>
              <a:rPr lang="sv-SE" sz="2400" dirty="0" err="1"/>
              <a:t>szin­te</a:t>
            </a:r>
            <a:r>
              <a:rPr lang="sv-SE" sz="2400" dirty="0"/>
              <a:t> </a:t>
            </a:r>
            <a:r>
              <a:rPr lang="sv-SE" sz="2400" dirty="0" err="1"/>
              <a:t>azonnal</a:t>
            </a:r>
            <a:r>
              <a:rPr lang="sv-SE" sz="2400" dirty="0"/>
              <a:t> </a:t>
            </a:r>
            <a:r>
              <a:rPr lang="sv-SE" sz="2400" dirty="0" err="1"/>
              <a:t>csatlakoztak</a:t>
            </a:r>
            <a:r>
              <a:rPr lang="sv-SE" sz="2400" dirty="0"/>
              <a:t> a </a:t>
            </a:r>
            <a:r>
              <a:rPr lang="sv-SE" sz="2400" dirty="0" err="1" smtClean="0"/>
              <a:t>nyilatkozathoz</a:t>
            </a:r>
            <a:endParaRPr lang="sv-SE" sz="2400" dirty="0" smtClean="0"/>
          </a:p>
          <a:p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46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2996042" cy="200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5064"/>
            <a:ext cx="2996042" cy="168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92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3501008"/>
            <a:ext cx="8229600" cy="1143000"/>
          </a:xfrm>
        </p:spPr>
        <p:txBody>
          <a:bodyPr/>
          <a:lstStyle/>
          <a:p>
            <a:r>
              <a:rPr lang="sv-SE" dirty="0" err="1" smtClean="0"/>
              <a:t>Ezek</a:t>
            </a:r>
            <a:r>
              <a:rPr lang="sv-SE" dirty="0" smtClean="0"/>
              <a:t> </a:t>
            </a:r>
            <a:r>
              <a:rPr lang="sv-SE" dirty="0" err="1" smtClean="0"/>
              <a:t>történtek</a:t>
            </a:r>
            <a:r>
              <a:rPr lang="sv-SE" dirty="0" smtClean="0"/>
              <a:t> </a:t>
            </a:r>
            <a:r>
              <a:rPr lang="sv-SE" dirty="0" err="1" smtClean="0"/>
              <a:t>az</a:t>
            </a:r>
            <a:r>
              <a:rPr lang="sv-SE" dirty="0" smtClean="0"/>
              <a:t> </a:t>
            </a:r>
            <a:r>
              <a:rPr lang="sv-SE" dirty="0" err="1"/>
              <a:t>e</a:t>
            </a:r>
            <a:r>
              <a:rPr lang="sv-SE" dirty="0" err="1" smtClean="0"/>
              <a:t>lmúlt</a:t>
            </a:r>
            <a:r>
              <a:rPr lang="sv-SE" dirty="0" smtClean="0"/>
              <a:t> </a:t>
            </a:r>
            <a:r>
              <a:rPr lang="sv-SE" dirty="0" err="1" smtClean="0"/>
              <a:t>évben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47</a:t>
            </a:fld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962" y="998538"/>
            <a:ext cx="364648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430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6586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>
            <a:noAutofit/>
          </a:bodyPr>
          <a:lstStyle/>
          <a:p>
            <a:r>
              <a:rPr lang="hu-HU" sz="2400" b="1" dirty="0"/>
              <a:t>A Magyar Református Presbiteri Szövetség </a:t>
            </a:r>
            <a:r>
              <a:rPr lang="sv-SE" sz="2400" b="1" dirty="0" smtClean="0"/>
              <a:t/>
            </a:r>
            <a:br>
              <a:rPr lang="sv-SE" sz="2400" b="1" dirty="0" smtClean="0"/>
            </a:br>
            <a:r>
              <a:rPr lang="hu-HU" sz="2400" b="1" dirty="0" smtClean="0"/>
              <a:t>jubileumi </a:t>
            </a:r>
            <a:r>
              <a:rPr lang="hu-HU" sz="2400" b="1" dirty="0"/>
              <a:t>elnökségi </a:t>
            </a:r>
            <a:r>
              <a:rPr lang="hu-HU" sz="2400" b="1" dirty="0" smtClean="0"/>
              <a:t>ülése</a:t>
            </a:r>
            <a:r>
              <a:rPr lang="sv-SE" sz="2400" b="1" dirty="0" smtClean="0"/>
              <a:t> 2015. okt. 16.-17.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5670950"/>
            <a:ext cx="8147248" cy="1131685"/>
          </a:xfrm>
        </p:spPr>
        <p:txBody>
          <a:bodyPr>
            <a:normAutofit lnSpcReduction="10000"/>
          </a:bodyPr>
          <a:lstStyle/>
          <a:p>
            <a:r>
              <a:rPr lang="hu-HU" sz="1800" b="1" dirty="0"/>
              <a:t>Az elnök felkérésére a vendégként meghívott dr. Békássy Albert</a:t>
            </a:r>
            <a:r>
              <a:rPr lang="hu-HU" sz="1800" dirty="0"/>
              <a:t>, vetített képekkel illusztrálva vázolta </a:t>
            </a:r>
            <a:r>
              <a:rPr lang="sv-SE" sz="1800" dirty="0"/>
              <a:t>a </a:t>
            </a:r>
            <a:r>
              <a:rPr lang="hu-HU" sz="1800" dirty="0"/>
              <a:t>Nyugat-Európába szakadt </a:t>
            </a:r>
            <a:r>
              <a:rPr lang="hu-HU" sz="1800" dirty="0" smtClean="0"/>
              <a:t>magyar</a:t>
            </a:r>
            <a:r>
              <a:rPr lang="sv-SE" sz="1800" dirty="0" smtClean="0"/>
              <a:t> </a:t>
            </a:r>
            <a:r>
              <a:rPr lang="sv-SE" sz="1800" dirty="0" err="1" smtClean="0"/>
              <a:t>református</a:t>
            </a:r>
            <a:r>
              <a:rPr lang="hu-HU" sz="1800" dirty="0" smtClean="0"/>
              <a:t>ok </a:t>
            </a:r>
            <a:r>
              <a:rPr lang="hu-HU" sz="1800" dirty="0"/>
              <a:t>közösségeinek a </a:t>
            </a:r>
            <a:r>
              <a:rPr lang="hu-HU" sz="1800" dirty="0" smtClean="0"/>
              <a:t>helyzetét</a:t>
            </a:r>
            <a:r>
              <a:rPr lang="sv-SE" sz="1800" dirty="0" smtClean="0"/>
              <a:t> </a:t>
            </a:r>
            <a:r>
              <a:rPr lang="hu-HU" sz="1800" dirty="0" smtClean="0"/>
              <a:t>és </a:t>
            </a:r>
            <a:r>
              <a:rPr lang="hu-HU" sz="1800" dirty="0"/>
              <a:t>meghívta az ülésen képviselt szövetségeket a jövő év június 14-17-</a:t>
            </a:r>
            <a:r>
              <a:rPr lang="sv-SE" sz="1800" dirty="0"/>
              <a:t>i </a:t>
            </a:r>
            <a:r>
              <a:rPr lang="hu-HU" sz="1800" dirty="0"/>
              <a:t>felsőőri</a:t>
            </a:r>
            <a:r>
              <a:rPr lang="sv-SE" sz="1800" dirty="0"/>
              <a:t> k</a:t>
            </a:r>
            <a:r>
              <a:rPr lang="hu-HU" sz="1800" dirty="0"/>
              <a:t>onferenciájukra </a:t>
            </a:r>
            <a:endParaRPr lang="sv-SE" sz="1800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48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347911"/>
            <a:ext cx="2291924" cy="235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118" y="3347910"/>
            <a:ext cx="3767543" cy="232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5616" y="3347910"/>
            <a:ext cx="3226011" cy="232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52696"/>
            <a:ext cx="6302275" cy="207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430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065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3876"/>
            <a:ext cx="6464553" cy="127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943" y="1663661"/>
            <a:ext cx="2372295" cy="233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4838" y="4138040"/>
            <a:ext cx="4108118" cy="96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253" y="5229200"/>
            <a:ext cx="3367288" cy="142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75" y="2072039"/>
            <a:ext cx="5304062" cy="3978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49</a:t>
            </a:fld>
            <a:endParaRPr lang="sv-SE"/>
          </a:p>
        </p:txBody>
      </p:sp>
      <p:pic>
        <p:nvPicPr>
          <p:cNvPr id="22530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07095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47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err="1"/>
              <a:t>M</a:t>
            </a:r>
            <a:r>
              <a:rPr lang="sv-SE" sz="3200" b="1" dirty="0" err="1" smtClean="0"/>
              <a:t>egtorlások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Kárpát-medence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szerte</a:t>
            </a:r>
            <a:endParaRPr lang="sv-SE" sz="32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086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scontent-arn2-1.xx.fbcdn.net/v/t1.0-9/11181322_701017900010410_1732305124734817810_n.jpg?oh=9c513ad1777d7201894425d20e8b9cdf&amp;oe=57D878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0808"/>
            <a:ext cx="3061724" cy="4712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4675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0505" y="3429000"/>
            <a:ext cx="8229600" cy="1143000"/>
          </a:xfrm>
        </p:spPr>
        <p:txBody>
          <a:bodyPr/>
          <a:lstStyle/>
          <a:p>
            <a:r>
              <a:rPr lang="sv-SE" dirty="0" err="1" smtClean="0"/>
              <a:t>Megoldandó</a:t>
            </a:r>
            <a:r>
              <a:rPr lang="sv-SE" dirty="0" smtClean="0"/>
              <a:t> </a:t>
            </a:r>
            <a:r>
              <a:rPr lang="sv-SE" dirty="0" err="1" smtClean="0"/>
              <a:t>gondjaink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50</a:t>
            </a:fld>
            <a:endParaRPr lang="sv-S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2062" y="692696"/>
            <a:ext cx="364648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458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51</a:t>
            </a:fld>
            <a:endParaRPr lang="sv-SE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28" y="2996952"/>
            <a:ext cx="8280920" cy="136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376" y="4653136"/>
            <a:ext cx="8388424" cy="15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828" y="908720"/>
            <a:ext cx="7445972" cy="191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49873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Grp="1" noChangeArrowheads="1"/>
          </p:cNvSpPr>
          <p:nvPr>
            <p:ph type="title"/>
          </p:nvPr>
        </p:nvSpPr>
        <p:spPr>
          <a:xfrm>
            <a:off x="1834926" y="723473"/>
            <a:ext cx="6790209" cy="892552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sv-SE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S</a:t>
            </a:r>
            <a:r>
              <a:rPr lang="hu-HU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zemléletváltás</a:t>
            </a:r>
            <a:r>
              <a:rPr lang="sv-SE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!</a:t>
            </a:r>
            <a:br>
              <a:rPr lang="sv-SE" sz="32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</a:br>
            <a:r>
              <a:rPr lang="sv-SE" sz="2000" b="1" i="1" dirty="0" err="1">
                <a:ea typeface="Calibri" pitchFamily="34" charset="0"/>
                <a:cs typeface="Times New Roman" pitchFamily="18" charset="0"/>
              </a:rPr>
              <a:t>E</a:t>
            </a:r>
            <a:r>
              <a:rPr lang="sv-SE" sz="2000" b="1" i="1" dirty="0" err="1" smtClean="0">
                <a:ea typeface="Calibri" pitchFamily="34" charset="0"/>
                <a:cs typeface="Times New Roman" pitchFamily="18" charset="0"/>
              </a:rPr>
              <a:t>gymásban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hu-HU" sz="2000" b="1" i="1" dirty="0" smtClean="0">
                <a:ea typeface="Calibri" pitchFamily="34" charset="0"/>
                <a:cs typeface="Times New Roman" pitchFamily="18" charset="0"/>
              </a:rPr>
              <a:t>ne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m</a:t>
            </a:r>
            <a:r>
              <a:rPr lang="hu-HU" sz="2000" b="1" i="1" dirty="0" smtClean="0">
                <a:ea typeface="Calibri" pitchFamily="34" charset="0"/>
                <a:cs typeface="Times New Roman" pitchFamily="18" charset="0"/>
              </a:rPr>
              <a:t> ellenség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et, </a:t>
            </a:r>
            <a:r>
              <a:rPr lang="sv-SE" sz="2000" b="1" i="1" dirty="0" err="1" smtClean="0">
                <a:ea typeface="Calibri" pitchFamily="34" charset="0"/>
                <a:cs typeface="Times New Roman" pitchFamily="18" charset="0"/>
              </a:rPr>
              <a:t>hanem</a:t>
            </a:r>
            <a:r>
              <a:rPr lang="sv-SE" sz="2000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sv-SE" sz="2000" b="1" i="1" dirty="0" err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tárgyalófelet</a:t>
            </a:r>
            <a:r>
              <a:rPr lang="sv-SE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 </a:t>
            </a:r>
            <a:r>
              <a:rPr lang="sv-SE" sz="2000" b="1" i="1" dirty="0" err="1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keresni</a:t>
            </a:r>
            <a:r>
              <a:rPr lang="sv-SE" sz="2000" b="1" i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!</a:t>
            </a:r>
            <a:endParaRPr lang="hu-HU" sz="3200" b="1" dirty="0" smtClean="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01377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31540" y="1892358"/>
            <a:ext cx="8388932" cy="3572610"/>
          </a:xfrm>
        </p:spPr>
        <p:txBody>
          <a:bodyPr/>
          <a:lstStyle/>
          <a:p>
            <a:pPr eaLnBrk="1" hangingPunct="1"/>
            <a:r>
              <a:rPr lang="sv-SE" sz="2400" dirty="0" err="1" smtClean="0"/>
              <a:t>Keresztyén</a:t>
            </a:r>
            <a:r>
              <a:rPr lang="sv-SE" sz="2400" dirty="0" smtClean="0"/>
              <a:t> </a:t>
            </a:r>
            <a:r>
              <a:rPr lang="sv-SE" sz="2400" dirty="0"/>
              <a:t>&amp;</a:t>
            </a:r>
            <a:r>
              <a:rPr lang="sv-SE" sz="2400" dirty="0" smtClean="0"/>
              <a:t> magyar f</a:t>
            </a:r>
            <a:r>
              <a:rPr lang="hu-HU" sz="2400" dirty="0" smtClean="0"/>
              <a:t>elelősségünk, hogy beszéljünk egymással</a:t>
            </a:r>
            <a:endParaRPr lang="sv-SE" sz="2400" dirty="0" smtClean="0"/>
          </a:p>
          <a:p>
            <a:pPr eaLnBrk="1" hangingPunct="1"/>
            <a:r>
              <a:rPr lang="sv-SE" sz="2400" dirty="0" err="1" smtClean="0"/>
              <a:t>Nem</a:t>
            </a:r>
            <a:r>
              <a:rPr lang="sv-SE" sz="2400" dirty="0" smtClean="0"/>
              <a:t> </a:t>
            </a:r>
            <a:r>
              <a:rPr lang="sv-SE" sz="2400" dirty="0"/>
              <a:t>”</a:t>
            </a:r>
            <a:r>
              <a:rPr lang="sv-SE" sz="2400" dirty="0" err="1"/>
              <a:t>hibásat</a:t>
            </a:r>
            <a:r>
              <a:rPr lang="sv-SE" sz="2400" dirty="0"/>
              <a:t>” </a:t>
            </a:r>
            <a:r>
              <a:rPr lang="sv-SE" sz="2400" dirty="0" err="1"/>
              <a:t>keresünk</a:t>
            </a:r>
            <a:endParaRPr lang="sv-SE" sz="2400" dirty="0"/>
          </a:p>
          <a:p>
            <a:pPr eaLnBrk="1" hangingPunct="1"/>
            <a:r>
              <a:rPr lang="sv-SE" sz="2400" dirty="0" smtClean="0"/>
              <a:t>Ha </a:t>
            </a:r>
            <a:r>
              <a:rPr lang="sv-SE" sz="2400" dirty="0" err="1" smtClean="0"/>
              <a:t>kínos</a:t>
            </a:r>
            <a:r>
              <a:rPr lang="sv-SE" sz="2400" dirty="0" smtClean="0"/>
              <a:t> is, </a:t>
            </a:r>
            <a:r>
              <a:rPr lang="sv-SE" sz="2400" dirty="0" err="1" smtClean="0"/>
              <a:t>szükséges</a:t>
            </a:r>
            <a:r>
              <a:rPr lang="sv-SE" sz="2400" dirty="0" smtClean="0"/>
              <a:t> a </a:t>
            </a:r>
            <a:r>
              <a:rPr lang="hu-HU" sz="2400" dirty="0" smtClean="0"/>
              <a:t>kérdés</a:t>
            </a:r>
            <a:r>
              <a:rPr lang="sv-SE" sz="2400" dirty="0" err="1" smtClean="0"/>
              <a:t>felvetés</a:t>
            </a:r>
            <a:endParaRPr lang="sv-SE" sz="2400" dirty="0" smtClean="0"/>
          </a:p>
          <a:p>
            <a:pPr eaLnBrk="1" hangingPunct="1"/>
            <a:r>
              <a:rPr lang="sv-SE" sz="2400" dirty="0" err="1" smtClean="0"/>
              <a:t>Akkor</a:t>
            </a:r>
            <a:r>
              <a:rPr lang="sv-SE" sz="2400" dirty="0" smtClean="0"/>
              <a:t> is, ha </a:t>
            </a:r>
            <a:r>
              <a:rPr lang="sv-SE" sz="2400" dirty="0" err="1" smtClean="0"/>
              <a:t>egyáltalán</a:t>
            </a:r>
            <a:r>
              <a:rPr lang="sv-SE" sz="2400" dirty="0" smtClean="0"/>
              <a:t> </a:t>
            </a:r>
            <a:r>
              <a:rPr lang="sv-SE" sz="2400" dirty="0" err="1" smtClean="0"/>
              <a:t>nem</a:t>
            </a:r>
            <a:r>
              <a:rPr lang="sv-SE" sz="2400" dirty="0" smtClean="0"/>
              <a:t> </a:t>
            </a:r>
            <a:r>
              <a:rPr lang="sv-SE" sz="2400" dirty="0" err="1" smtClean="0"/>
              <a:t>biztos</a:t>
            </a:r>
            <a:r>
              <a:rPr lang="sv-SE" sz="2400" dirty="0" smtClean="0"/>
              <a:t>, </a:t>
            </a:r>
            <a:r>
              <a:rPr lang="sv-SE" sz="2400" dirty="0" err="1" smtClean="0"/>
              <a:t>hogy</a:t>
            </a:r>
            <a:r>
              <a:rPr lang="sv-SE" sz="2400" dirty="0" smtClean="0"/>
              <a:t> </a:t>
            </a:r>
            <a:r>
              <a:rPr lang="sv-SE" sz="2400" dirty="0" err="1" smtClean="0"/>
              <a:t>egyetértésre</a:t>
            </a:r>
            <a:r>
              <a:rPr lang="sv-SE" sz="2400" dirty="0" smtClean="0"/>
              <a:t> </a:t>
            </a:r>
            <a:r>
              <a:rPr lang="sv-SE" sz="2400" dirty="0" err="1" smtClean="0"/>
              <a:t>juthatunk</a:t>
            </a:r>
            <a:endParaRPr lang="sv-SE" sz="2400" dirty="0" smtClean="0"/>
          </a:p>
          <a:p>
            <a:pPr eaLnBrk="1" hangingPunct="1"/>
            <a:r>
              <a:rPr lang="sv-SE" sz="2400" dirty="0" err="1" smtClean="0"/>
              <a:t>Hogyan</a:t>
            </a:r>
            <a:r>
              <a:rPr lang="sv-SE" sz="2400" dirty="0" smtClean="0"/>
              <a:t>  </a:t>
            </a:r>
            <a:r>
              <a:rPr lang="sv-SE" sz="2400" dirty="0" err="1" smtClean="0"/>
              <a:t>tovább</a:t>
            </a:r>
            <a:r>
              <a:rPr lang="sv-SE" sz="2400" dirty="0" smtClean="0"/>
              <a:t>?</a:t>
            </a:r>
          </a:p>
          <a:p>
            <a:pPr eaLnBrk="1" hangingPunct="1"/>
            <a:endParaRPr lang="sv-SE" sz="2400" dirty="0"/>
          </a:p>
          <a:p>
            <a:pPr eaLnBrk="1" hangingPunct="1"/>
            <a:r>
              <a:rPr lang="sv-SE" sz="2400" dirty="0" err="1"/>
              <a:t>Az</a:t>
            </a:r>
            <a:r>
              <a:rPr lang="sv-SE" sz="2400" dirty="0"/>
              <a:t> </a:t>
            </a:r>
            <a:r>
              <a:rPr lang="sv-SE" sz="2400" dirty="0" err="1"/>
              <a:t>emberi</a:t>
            </a:r>
            <a:r>
              <a:rPr lang="sv-SE" sz="2400" dirty="0"/>
              <a:t> </a:t>
            </a:r>
            <a:r>
              <a:rPr lang="sv-SE" sz="2400" dirty="0" err="1"/>
              <a:t>méltóság</a:t>
            </a:r>
            <a:r>
              <a:rPr lang="sv-SE" sz="2400" dirty="0"/>
              <a:t> </a:t>
            </a:r>
            <a:r>
              <a:rPr lang="sv-SE" sz="2400" dirty="0" err="1"/>
              <a:t>szerves</a:t>
            </a:r>
            <a:r>
              <a:rPr lang="sv-SE" sz="2400" dirty="0"/>
              <a:t> </a:t>
            </a:r>
            <a:r>
              <a:rPr lang="sv-SE" sz="2400" dirty="0" err="1"/>
              <a:t>része</a:t>
            </a:r>
            <a:r>
              <a:rPr lang="sv-SE" sz="2400" dirty="0"/>
              <a:t> </a:t>
            </a:r>
            <a:r>
              <a:rPr lang="sv-SE" sz="2400" dirty="0" err="1"/>
              <a:t>tettekben</a:t>
            </a:r>
            <a:r>
              <a:rPr lang="sv-SE" sz="2400" dirty="0"/>
              <a:t> </a:t>
            </a:r>
            <a:r>
              <a:rPr lang="sv-SE" sz="2400" dirty="0" err="1"/>
              <a:t>megmutatni</a:t>
            </a:r>
            <a:r>
              <a:rPr lang="sv-SE" sz="2400" dirty="0"/>
              <a:t>:  </a:t>
            </a:r>
            <a:r>
              <a:rPr lang="sv-SE" sz="2400" dirty="0" err="1"/>
              <a:t>Másképp</a:t>
            </a:r>
            <a:r>
              <a:rPr lang="sv-SE" sz="2400" dirty="0"/>
              <a:t> is </a:t>
            </a:r>
            <a:r>
              <a:rPr lang="sv-SE" sz="2400" dirty="0" err="1"/>
              <a:t>lehet</a:t>
            </a:r>
            <a:r>
              <a:rPr lang="sv-SE" sz="2400" dirty="0"/>
              <a:t>!</a:t>
            </a:r>
          </a:p>
          <a:p>
            <a:pPr eaLnBrk="1" hangingPunct="1"/>
            <a:endParaRPr lang="sv-SE" sz="2400" dirty="0" smtClean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7564F-87DE-461F-9D3A-95F16B80811C}" type="datetime1">
              <a:rPr lang="sv-SE" smtClean="0"/>
              <a:pPr>
                <a:defRPr/>
              </a:pPr>
              <a:t>2016-07-13</a:t>
            </a:fld>
            <a:endParaRPr lang="hu-HU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NyEMRLSz-2015</a:t>
            </a:r>
            <a:endParaRPr lang="hu-HU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52</a:t>
            </a:fld>
            <a:endParaRPr lang="hu-HU"/>
          </a:p>
        </p:txBody>
      </p:sp>
      <p:sp>
        <p:nvSpPr>
          <p:cNvPr id="2" name="Rektangel 1"/>
          <p:cNvSpPr/>
          <p:nvPr/>
        </p:nvSpPr>
        <p:spPr>
          <a:xfrm>
            <a:off x="899592" y="5157191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1400" b="1" dirty="0"/>
          </a:p>
        </p:txBody>
      </p:sp>
      <p:pic>
        <p:nvPicPr>
          <p:cNvPr id="5" name="Bi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3"/>
            <a:ext cx="1007343" cy="101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8449" y="363581"/>
            <a:ext cx="3672408" cy="298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53</a:t>
            </a:fld>
            <a:endParaRPr lang="sv-SE"/>
          </a:p>
        </p:txBody>
      </p:sp>
      <p:pic>
        <p:nvPicPr>
          <p:cNvPr id="23554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428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885" y="3946074"/>
            <a:ext cx="7445972" cy="191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749" y="3348638"/>
            <a:ext cx="7569400" cy="59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ktangel 6"/>
          <p:cNvSpPr/>
          <p:nvPr/>
        </p:nvSpPr>
        <p:spPr>
          <a:xfrm>
            <a:off x="1475656" y="1772816"/>
            <a:ext cx="2827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="1" dirty="0" smtClean="0"/>
              <a:t>EMLÉKEZZÜNK!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xmlns="" val="27976294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ubrik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264696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 sz="3200" dirty="0" err="1" smtClean="0"/>
              <a:t>Nyugati</a:t>
            </a:r>
            <a:r>
              <a:rPr lang="sv-SE" sz="3200" dirty="0" smtClean="0"/>
              <a:t> magyar </a:t>
            </a:r>
            <a:r>
              <a:rPr lang="sv-SE" sz="3200" dirty="0" err="1" smtClean="0"/>
              <a:t>diaszpórák</a:t>
            </a:r>
            <a:r>
              <a:rPr lang="sv-SE" sz="4000" b="1" dirty="0" smtClean="0"/>
              <a:t/>
            </a:r>
            <a:br>
              <a:rPr lang="sv-SE" sz="4000" b="1" dirty="0" smtClean="0"/>
            </a:br>
            <a:r>
              <a:rPr lang="sv-SE" sz="4000" b="1" dirty="0" smtClean="0"/>
              <a:t> </a:t>
            </a:r>
            <a:r>
              <a:rPr lang="sv-SE" sz="1400" b="1" dirty="0" smtClean="0">
                <a:hlinkClick r:id="rId2"/>
              </a:rPr>
              <a:t>http://www.hhrf.org/kisebbsegkutatas/kk_2010_04/cikk.php?id=1890</a:t>
            </a:r>
            <a:r>
              <a:rPr lang="sv-SE" sz="1400" b="1" dirty="0" smtClean="0"/>
              <a:t> </a:t>
            </a:r>
            <a:endParaRPr lang="sv-SE" sz="4000" dirty="0" smtClean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AA426C-F399-4FF2-B062-AF76EE764342}" type="datetime1">
              <a:rPr lang="sv-SE" smtClean="0"/>
              <a:pPr>
                <a:defRPr/>
              </a:pPr>
              <a:t>2016-07-13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NyEMRLSz-2015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49869B-909F-4551-A0EC-F7B270F3F87E}" type="slidenum">
              <a:rPr lang="sv-SE" smtClean="0"/>
              <a:pPr>
                <a:defRPr/>
              </a:pPr>
              <a:t>54</a:t>
            </a:fld>
            <a:endParaRPr lang="sv-S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329052"/>
            <a:ext cx="5482753" cy="529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ktangel 3"/>
          <p:cNvSpPr/>
          <p:nvPr/>
        </p:nvSpPr>
        <p:spPr>
          <a:xfrm>
            <a:off x="557808" y="1844824"/>
            <a:ext cx="2213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 err="1">
                <a:solidFill>
                  <a:srgbClr val="FF0000"/>
                </a:solidFill>
              </a:rPr>
              <a:t>Kárpát-medencei</a:t>
            </a:r>
            <a:r>
              <a:rPr lang="sv-SE" sz="2400" b="1" dirty="0">
                <a:solidFill>
                  <a:srgbClr val="FF0000"/>
                </a:solidFill>
              </a:rPr>
              <a:t> magyar exodus a </a:t>
            </a:r>
            <a:br>
              <a:rPr lang="sv-SE" sz="2400" b="1" dirty="0">
                <a:solidFill>
                  <a:srgbClr val="FF0000"/>
                </a:solidFill>
              </a:rPr>
            </a:br>
            <a:r>
              <a:rPr lang="sv-SE" sz="2400" b="1" dirty="0" err="1">
                <a:solidFill>
                  <a:srgbClr val="FF0000"/>
                </a:solidFill>
              </a:rPr>
              <a:t>második</a:t>
            </a:r>
            <a:r>
              <a:rPr lang="sv-SE" sz="2400" b="1" dirty="0">
                <a:solidFill>
                  <a:srgbClr val="FF0000"/>
                </a:solidFill>
              </a:rPr>
              <a:t> </a:t>
            </a:r>
            <a:r>
              <a:rPr lang="sv-SE" sz="2400" b="1" dirty="0" err="1">
                <a:solidFill>
                  <a:srgbClr val="FF0000"/>
                </a:solidFill>
              </a:rPr>
              <a:t>évezred</a:t>
            </a:r>
            <a:r>
              <a:rPr lang="sv-SE" sz="2400" b="1" dirty="0">
                <a:solidFill>
                  <a:srgbClr val="FF0000"/>
                </a:solidFill>
              </a:rPr>
              <a:t> </a:t>
            </a:r>
            <a:r>
              <a:rPr lang="sv-SE" sz="2400" b="1" dirty="0" err="1">
                <a:solidFill>
                  <a:srgbClr val="FF0000"/>
                </a:solidFill>
              </a:rPr>
              <a:t>elején</a:t>
            </a:r>
            <a:endParaRPr lang="sv-SE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1" y="4532655"/>
            <a:ext cx="10064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25" y="5157192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/>
          <p:cNvSpPr/>
          <p:nvPr/>
        </p:nvSpPr>
        <p:spPr>
          <a:xfrm rot="20367746">
            <a:off x="2841768" y="3685800"/>
            <a:ext cx="5557932" cy="5847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sv-SE" sz="3200" b="1" dirty="0" err="1" smtClean="0">
                <a:solidFill>
                  <a:srgbClr val="FF0000"/>
                </a:solidFill>
              </a:rPr>
              <a:t>És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hová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érkeznek</a:t>
            </a:r>
            <a:r>
              <a:rPr lang="sv-SE" sz="3200" b="1" dirty="0" smtClean="0">
                <a:solidFill>
                  <a:srgbClr val="FF0000"/>
                </a:solidFill>
              </a:rPr>
              <a:t> </a:t>
            </a:r>
            <a:r>
              <a:rPr lang="sv-SE" sz="3200" b="1" dirty="0" err="1" smtClean="0">
                <a:solidFill>
                  <a:srgbClr val="FF0000"/>
                </a:solidFill>
              </a:rPr>
              <a:t>meg</a:t>
            </a:r>
            <a:r>
              <a:rPr lang="sv-SE" sz="3200" b="1" dirty="0" smtClean="0">
                <a:solidFill>
                  <a:srgbClr val="FF0000"/>
                </a:solidFill>
              </a:rPr>
              <a:t> ??? </a:t>
            </a:r>
            <a:endParaRPr lang="sv-SE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6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907704" y="692695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200" dirty="0" err="1" smtClean="0"/>
              <a:t>Összetartozunk</a:t>
            </a:r>
            <a:r>
              <a:rPr lang="sv-SE" sz="3200" dirty="0" smtClean="0"/>
              <a:t>!</a:t>
            </a:r>
            <a:br>
              <a:rPr lang="sv-SE" sz="3200" dirty="0" smtClean="0"/>
            </a:br>
            <a:r>
              <a:rPr lang="sv-SE" sz="2400" dirty="0" err="1" smtClean="0"/>
              <a:t>Szórványstratégia</a:t>
            </a:r>
            <a:r>
              <a:rPr lang="sv-SE" sz="2400" dirty="0" smtClean="0"/>
              <a:t> – </a:t>
            </a:r>
            <a:r>
              <a:rPr lang="sv-SE" sz="2400" dirty="0" err="1" smtClean="0"/>
              <a:t>nemzetstratégia</a:t>
            </a:r>
            <a:endParaRPr lang="sv-SE" sz="2400" dirty="0"/>
          </a:p>
        </p:txBody>
      </p:sp>
      <p:sp>
        <p:nvSpPr>
          <p:cNvPr id="6" name="Rektangel 5"/>
          <p:cNvSpPr/>
          <p:nvPr/>
        </p:nvSpPr>
        <p:spPr>
          <a:xfrm>
            <a:off x="901229" y="2060848"/>
            <a:ext cx="734481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2010. </a:t>
            </a:r>
            <a:r>
              <a:rPr lang="sv-SE" b="1" i="1" dirty="0"/>
              <a:t>S</a:t>
            </a:r>
            <a:r>
              <a:rPr lang="hu-HU" b="1" i="1" dirty="0"/>
              <a:t>zemléletváltás a nemzetpolitikában</a:t>
            </a:r>
            <a:r>
              <a:rPr lang="hu-HU" dirty="0" smtClean="0"/>
              <a:t>.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           </a:t>
            </a:r>
            <a:r>
              <a:rPr lang="sv-SE" dirty="0" err="1" smtClean="0"/>
              <a:t>Répás</a:t>
            </a:r>
            <a:r>
              <a:rPr lang="sv-SE" dirty="0" smtClean="0"/>
              <a:t> Zsuzsa: </a:t>
            </a:r>
            <a:r>
              <a:rPr lang="hu-HU" dirty="0" smtClean="0"/>
              <a:t>nemzetpolitikáért </a:t>
            </a:r>
            <a:r>
              <a:rPr lang="hu-HU" dirty="0"/>
              <a:t>felelős </a:t>
            </a:r>
            <a:r>
              <a:rPr lang="hu-HU" dirty="0" smtClean="0"/>
              <a:t>h</a:t>
            </a:r>
            <a:r>
              <a:rPr lang="sv-SE" dirty="0" smtClean="0"/>
              <a:t>.</a:t>
            </a:r>
            <a:r>
              <a:rPr lang="hu-HU" dirty="0" smtClean="0"/>
              <a:t> államtitkár</a:t>
            </a:r>
            <a:r>
              <a:rPr lang="sv-SE" dirty="0" err="1" smtClean="0"/>
              <a:t>nál</a:t>
            </a:r>
            <a:r>
              <a:rPr lang="sv-SE" dirty="0" smtClean="0"/>
              <a:t>        </a:t>
            </a:r>
          </a:p>
          <a:p>
            <a:r>
              <a:rPr lang="sv-SE" dirty="0"/>
              <a:t> </a:t>
            </a:r>
            <a:r>
              <a:rPr lang="sv-SE" dirty="0" smtClean="0"/>
              <a:t>         </a:t>
            </a:r>
            <a:r>
              <a:rPr lang="sv-SE" sz="1000" dirty="0" smtClean="0"/>
              <a:t> 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2011</a:t>
            </a:r>
            <a:r>
              <a:rPr lang="sv-SE" dirty="0"/>
              <a:t>. Magyar </a:t>
            </a:r>
            <a:r>
              <a:rPr lang="sv-SE" dirty="0" smtClean="0"/>
              <a:t>ref. </a:t>
            </a:r>
            <a:r>
              <a:rPr lang="sv-SE" b="1" i="1" dirty="0" err="1"/>
              <a:t>szórványstratégia</a:t>
            </a:r>
            <a:r>
              <a:rPr lang="sv-SE" dirty="0"/>
              <a:t> </a:t>
            </a:r>
            <a:r>
              <a:rPr lang="sv-SE" dirty="0" err="1"/>
              <a:t>körvonalazása</a:t>
            </a:r>
            <a:r>
              <a:rPr lang="sv-SE" dirty="0"/>
              <a:t> </a:t>
            </a:r>
            <a:r>
              <a:rPr lang="sv-SE" dirty="0" err="1" smtClean="0"/>
              <a:t>Prágában</a:t>
            </a: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          A </a:t>
            </a:r>
            <a:r>
              <a:rPr lang="sv-SE" dirty="0" err="1" smtClean="0"/>
              <a:t>kitelepültek</a:t>
            </a:r>
            <a:r>
              <a:rPr lang="sv-SE" dirty="0" smtClean="0"/>
              <a:t> </a:t>
            </a:r>
            <a:r>
              <a:rPr lang="sv-SE" dirty="0" err="1" smtClean="0"/>
              <a:t>önazonosságát</a:t>
            </a:r>
            <a:r>
              <a:rPr lang="sv-SE" dirty="0" smtClean="0"/>
              <a:t> </a:t>
            </a:r>
            <a:r>
              <a:rPr lang="sv-SE" dirty="0" err="1" smtClean="0"/>
              <a:t>új</a:t>
            </a:r>
            <a:r>
              <a:rPr lang="sv-SE" dirty="0" smtClean="0"/>
              <a:t> </a:t>
            </a:r>
            <a:r>
              <a:rPr lang="sv-SE" dirty="0" err="1" smtClean="0"/>
              <a:t>környezetükben</a:t>
            </a:r>
            <a:r>
              <a:rPr lang="sv-SE" dirty="0" smtClean="0"/>
              <a:t> </a:t>
            </a:r>
            <a:r>
              <a:rPr lang="sv-SE" dirty="0" err="1" smtClean="0"/>
              <a:t>kell</a:t>
            </a:r>
            <a:r>
              <a:rPr lang="sv-SE" dirty="0" smtClean="0"/>
              <a:t> </a:t>
            </a:r>
            <a:r>
              <a:rPr lang="sv-SE" dirty="0" err="1" smtClean="0"/>
              <a:t>megtartani</a:t>
            </a:r>
            <a:r>
              <a:rPr lang="sv-SE" dirty="0" smtClean="0"/>
              <a:t>    </a:t>
            </a:r>
            <a:br>
              <a:rPr lang="sv-SE" dirty="0" smtClean="0"/>
            </a:br>
            <a:r>
              <a:rPr lang="sv-SE" sz="1100" dirty="0" smtClean="0"/>
              <a:t>	</a:t>
            </a:r>
            <a:endParaRPr lang="sv-SE" dirty="0"/>
          </a:p>
          <a:p>
            <a:r>
              <a:rPr lang="sv-SE" dirty="0"/>
              <a:t>2014. </a:t>
            </a:r>
            <a:r>
              <a:rPr lang="sv-SE" dirty="0" err="1"/>
              <a:t>Az</a:t>
            </a:r>
            <a:r>
              <a:rPr lang="sv-SE" dirty="0"/>
              <a:t> </a:t>
            </a:r>
            <a:r>
              <a:rPr lang="hu-HU"/>
              <a:t>egyszerűsített </a:t>
            </a:r>
            <a:r>
              <a:rPr lang="hu-HU" smtClean="0"/>
              <a:t>honosítási eljárás</a:t>
            </a:r>
            <a:r>
              <a:rPr lang="sv-SE" smtClean="0"/>
              <a:t> hátulüt</a:t>
            </a:r>
            <a:r>
              <a:rPr lang="hu-HU" smtClean="0"/>
              <a:t>ő</a:t>
            </a:r>
            <a:r>
              <a:rPr lang="sv-SE" smtClean="0"/>
              <a:t>je: a magyarlakta </a:t>
            </a:r>
            <a:br>
              <a:rPr lang="sv-SE" smtClean="0"/>
            </a:br>
            <a:r>
              <a:rPr lang="sv-SE" smtClean="0"/>
              <a:t>          Kárpátmedence elmagyartalanodása. A kitelepül</a:t>
            </a:r>
            <a:r>
              <a:rPr lang="hu-HU" smtClean="0"/>
              <a:t>ő</a:t>
            </a:r>
            <a:r>
              <a:rPr lang="sv-SE" smtClean="0"/>
              <a:t>k gyakran </a:t>
            </a:r>
            <a:br>
              <a:rPr lang="sv-SE" smtClean="0"/>
            </a:br>
            <a:r>
              <a:rPr lang="sv-SE" smtClean="0"/>
              <a:t>          </a:t>
            </a:r>
            <a:r>
              <a:rPr lang="sv-SE" b="1" i="1" smtClean="0"/>
              <a:t>nem érkeznek meg  nyugateurópai közösségeinkbe</a:t>
            </a:r>
            <a:r>
              <a:rPr lang="sv-SE" smtClean="0"/>
              <a:t>. </a:t>
            </a:r>
          </a:p>
          <a:p>
            <a:endParaRPr lang="sv-SE" sz="1000" smtClean="0"/>
          </a:p>
          <a:p>
            <a:r>
              <a:rPr lang="sv-SE" smtClean="0"/>
              <a:t>2015</a:t>
            </a:r>
            <a:r>
              <a:rPr lang="sv-SE" b="1" smtClean="0"/>
              <a:t>. Mit cselekedjünk, hogy megmaradjunk</a:t>
            </a:r>
            <a:r>
              <a:rPr lang="sv-SE" smtClean="0"/>
              <a:t>?</a:t>
            </a:r>
            <a:br>
              <a:rPr lang="sv-SE" smtClean="0"/>
            </a:br>
            <a:r>
              <a:rPr lang="sv-SE" smtClean="0"/>
              <a:t>           Az Úristen támogatásán túl kire és mire számíthatunk?</a:t>
            </a:r>
            <a:br>
              <a:rPr lang="sv-SE" smtClean="0"/>
            </a:b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9" y="499755"/>
            <a:ext cx="100647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B31C78-E048-444F-9997-11F1F6A7EA4A}" type="datetime1">
              <a:rPr lang="sv-SE" smtClean="0"/>
              <a:pPr>
                <a:defRPr/>
              </a:pPr>
              <a:t>2016-07-13</a:t>
            </a:fld>
            <a:endParaRPr lang="hu-HU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NyEMRLSz-2015</a:t>
            </a:r>
            <a:endParaRPr lang="hu-HU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55</a:t>
            </a:fld>
            <a:endParaRPr lang="hu-HU"/>
          </a:p>
        </p:txBody>
      </p:sp>
      <p:sp>
        <p:nvSpPr>
          <p:cNvPr id="8" name="Rektangel 7"/>
          <p:cNvSpPr/>
          <p:nvPr/>
        </p:nvSpPr>
        <p:spPr>
          <a:xfrm>
            <a:off x="611560" y="5445224"/>
            <a:ext cx="7575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dirty="0" smtClean="0"/>
              <a:t>A </a:t>
            </a:r>
            <a:r>
              <a:rPr lang="sv-SE" sz="2800" dirty="0" err="1" smtClean="0"/>
              <a:t>szembenállástól</a:t>
            </a:r>
            <a:r>
              <a:rPr lang="sv-SE" sz="2800" dirty="0" smtClean="0"/>
              <a:t> a </a:t>
            </a:r>
            <a:r>
              <a:rPr lang="sv-SE" sz="2800" dirty="0" err="1" smtClean="0"/>
              <a:t>közösségig</a:t>
            </a:r>
            <a:r>
              <a:rPr lang="sv-SE" sz="2800" dirty="0" smtClean="0"/>
              <a:t>?</a:t>
            </a:r>
            <a:endParaRPr lang="sv-SE" sz="2800" dirty="0"/>
          </a:p>
        </p:txBody>
      </p:sp>
    </p:spTree>
    <p:extLst>
      <p:ext uri="{BB962C8B-B14F-4D97-AF65-F5344CB8AC3E}">
        <p14:creationId xmlns="" xmlns:p14="http://schemas.microsoft.com/office/powerpoint/2010/main" val="31055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DA0B0-82EA-4938-8C65-03EC75F6026B}" type="slidenum">
              <a:rPr lang="hu-HU" smtClean="0"/>
              <a:pPr>
                <a:defRPr/>
              </a:pPr>
              <a:t>56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013176"/>
            <a:ext cx="5760640" cy="147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7975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420888"/>
            <a:ext cx="524038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620688"/>
            <a:ext cx="79375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 rot="19989226">
            <a:off x="381115" y="3104846"/>
            <a:ext cx="3102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2000" b="1" dirty="0" smtClean="0">
                <a:solidFill>
                  <a:srgbClr val="FF0000"/>
                </a:solidFill>
              </a:rPr>
              <a:t>ISMÉT RÓLUNK BESZÉLTEK, </a:t>
            </a:r>
          </a:p>
          <a:p>
            <a:pPr algn="ctr"/>
            <a:r>
              <a:rPr lang="sv-SE" sz="2000" b="1" dirty="0" smtClean="0">
                <a:solidFill>
                  <a:srgbClr val="FF0000"/>
                </a:solidFill>
              </a:rPr>
              <a:t>DE NEM VELÜNK!!!</a:t>
            </a:r>
            <a:endParaRPr lang="sv-SE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sv-SE" dirty="0" err="1" smtClean="0"/>
              <a:t>Terveink</a:t>
            </a: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57</a:t>
            </a:fld>
            <a:endParaRPr lang="sv-SE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5601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/>
          </a:bodyPr>
          <a:lstStyle/>
          <a:p>
            <a:r>
              <a:rPr lang="sv-SE" sz="2400" b="1" dirty="0" smtClean="0"/>
              <a:t>2017. </a:t>
            </a:r>
            <a:r>
              <a:rPr lang="sv-SE" sz="2400" b="1" dirty="0" err="1" smtClean="0"/>
              <a:t>az</a:t>
            </a:r>
            <a:r>
              <a:rPr lang="sv-SE" sz="2400" b="1" dirty="0" smtClean="0"/>
              <a:t> 500 </a:t>
            </a:r>
            <a:r>
              <a:rPr lang="sv-SE" sz="2400" b="1" dirty="0" err="1" smtClean="0"/>
              <a:t>éves</a:t>
            </a:r>
            <a:r>
              <a:rPr lang="sv-SE" sz="2400" b="1" dirty="0" smtClean="0"/>
              <a:t> REFORMÁCIÓ </a:t>
            </a:r>
            <a:r>
              <a:rPr lang="sv-SE" sz="2400" b="1" dirty="0" err="1" smtClean="0"/>
              <a:t>jegyében</a:t>
            </a:r>
            <a:endParaRPr lang="sv-SE" sz="24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sv-SE" sz="2600" dirty="0" err="1" smtClean="0"/>
              <a:t>Mi</a:t>
            </a:r>
            <a:r>
              <a:rPr lang="sv-SE" sz="2600" dirty="0" smtClean="0"/>
              <a:t> </a:t>
            </a:r>
            <a:r>
              <a:rPr lang="sv-SE" sz="2600" dirty="0" err="1" smtClean="0"/>
              <a:t>az</a:t>
            </a:r>
            <a:r>
              <a:rPr lang="sv-SE" sz="2600" dirty="0" smtClean="0"/>
              <a:t>, </a:t>
            </a:r>
            <a:r>
              <a:rPr lang="sv-SE" sz="2600" dirty="0" err="1" smtClean="0"/>
              <a:t>amit</a:t>
            </a:r>
            <a:r>
              <a:rPr lang="sv-SE" sz="2600" dirty="0" smtClean="0"/>
              <a:t> a ”</a:t>
            </a:r>
            <a:r>
              <a:rPr lang="sv-SE" sz="2600" dirty="0" err="1" smtClean="0"/>
              <a:t>nagyok</a:t>
            </a:r>
            <a:r>
              <a:rPr lang="sv-SE" sz="2600" dirty="0" smtClean="0"/>
              <a:t>” </a:t>
            </a:r>
            <a:r>
              <a:rPr lang="sv-SE" sz="2600" dirty="0" err="1" smtClean="0"/>
              <a:t>rendezvénysorozatához</a:t>
            </a:r>
            <a:r>
              <a:rPr lang="sv-SE" sz="2600" dirty="0" smtClean="0"/>
              <a:t> </a:t>
            </a:r>
            <a:r>
              <a:rPr lang="sv-SE" sz="2600" dirty="0" err="1" smtClean="0"/>
              <a:t>hozzátehetnénk</a:t>
            </a:r>
            <a:r>
              <a:rPr lang="sv-SE" sz="2600" dirty="0" smtClean="0"/>
              <a:t>?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 </a:t>
            </a:r>
            <a:br>
              <a:rPr lang="sv-SE" dirty="0" smtClean="0"/>
            </a:br>
            <a:r>
              <a:rPr lang="sv-SE" sz="2600" b="1" dirty="0" smtClean="0"/>
              <a:t>A </a:t>
            </a:r>
            <a:r>
              <a:rPr lang="sv-SE" sz="2600" b="1" dirty="0" err="1" smtClean="0"/>
              <a:t>nélkül</a:t>
            </a:r>
            <a:r>
              <a:rPr lang="sv-SE" sz="2600" b="1" dirty="0" smtClean="0"/>
              <a:t>, </a:t>
            </a:r>
            <a:r>
              <a:rPr lang="sv-SE" sz="2600" b="1" dirty="0" err="1" smtClean="0"/>
              <a:t>hogy</a:t>
            </a:r>
            <a:r>
              <a:rPr lang="sv-SE" sz="2600" b="1" dirty="0" smtClean="0"/>
              <a:t> a </a:t>
            </a:r>
            <a:r>
              <a:rPr lang="sv-SE" sz="2600" b="1" dirty="0" err="1" smtClean="0"/>
              <a:t>programok</a:t>
            </a:r>
            <a:r>
              <a:rPr lang="sv-SE" sz="2600" b="1" dirty="0" smtClean="0"/>
              <a:t> </a:t>
            </a:r>
            <a:r>
              <a:rPr lang="sv-SE" sz="2600" b="1" dirty="0" err="1" smtClean="0"/>
              <a:t>kereszteznék</a:t>
            </a:r>
            <a:r>
              <a:rPr lang="sv-SE" sz="2600" b="1" dirty="0" smtClean="0"/>
              <a:t> </a:t>
            </a:r>
            <a:r>
              <a:rPr lang="sv-SE" sz="2600" b="1" dirty="0" err="1" smtClean="0"/>
              <a:t>egymást</a:t>
            </a:r>
            <a:r>
              <a:rPr lang="sv-SE" sz="2600" b="1" dirty="0" smtClean="0"/>
              <a:t>.</a:t>
            </a:r>
            <a:br>
              <a:rPr lang="sv-SE" sz="2600" b="1" dirty="0" smtClean="0"/>
            </a:br>
            <a:r>
              <a:rPr lang="sv-SE" sz="2600" b="1" dirty="0" err="1" smtClean="0"/>
              <a:t>Kerülve</a:t>
            </a:r>
            <a:r>
              <a:rPr lang="sv-SE" sz="2600" b="1" dirty="0" smtClean="0"/>
              <a:t>, </a:t>
            </a:r>
            <a:r>
              <a:rPr lang="sv-SE" sz="2600" b="1" dirty="0" err="1" smtClean="0"/>
              <a:t>hogy</a:t>
            </a:r>
            <a:r>
              <a:rPr lang="sv-SE" sz="2600" b="1" dirty="0" smtClean="0"/>
              <a:t> </a:t>
            </a:r>
            <a:r>
              <a:rPr lang="sv-SE" sz="2600" b="1" dirty="0" err="1" smtClean="0"/>
              <a:t>az</a:t>
            </a:r>
            <a:r>
              <a:rPr lang="sv-SE" sz="2600" b="1" dirty="0" smtClean="0"/>
              <a:t> </a:t>
            </a:r>
            <a:r>
              <a:rPr lang="sv-SE" sz="2600" b="1" dirty="0" err="1" smtClean="0"/>
              <a:t>egésznek</a:t>
            </a:r>
            <a:r>
              <a:rPr lang="sv-SE" sz="2600" b="1" dirty="0" smtClean="0"/>
              <a:t> "outsider" </a:t>
            </a:r>
            <a:r>
              <a:rPr lang="sv-SE" sz="2600" b="1" dirty="0" err="1" smtClean="0"/>
              <a:t>jellege</a:t>
            </a:r>
            <a:r>
              <a:rPr lang="sv-SE" sz="2600" b="1" dirty="0" smtClean="0"/>
              <a:t> </a:t>
            </a:r>
            <a:r>
              <a:rPr lang="sv-SE" sz="2600" b="1" dirty="0" err="1" smtClean="0"/>
              <a:t>legyen</a:t>
            </a:r>
            <a:r>
              <a:rPr lang="sv-SE" dirty="0" smtClean="0"/>
              <a:t>.</a:t>
            </a:r>
          </a:p>
          <a:p>
            <a:endParaRPr lang="sv-SE" dirty="0" smtClean="0"/>
          </a:p>
          <a:p>
            <a:r>
              <a:rPr lang="sv-SE" sz="2600" b="1" dirty="0" err="1" smtClean="0"/>
              <a:t>Illeszkedjünk</a:t>
            </a:r>
            <a:r>
              <a:rPr lang="sv-SE" sz="2600" b="1" dirty="0" smtClean="0"/>
              <a:t> a </a:t>
            </a:r>
            <a:r>
              <a:rPr lang="sv-SE" sz="2600" b="1" dirty="0" err="1"/>
              <a:t>K</a:t>
            </a:r>
            <a:r>
              <a:rPr lang="sv-SE" sz="2600" b="1" dirty="0" err="1" smtClean="0"/>
              <a:t>árpátaljai</a:t>
            </a:r>
            <a:r>
              <a:rPr lang="sv-SE" sz="2600" b="1" dirty="0" smtClean="0"/>
              <a:t> </a:t>
            </a:r>
            <a:r>
              <a:rPr lang="sv-SE" sz="2600" b="1" dirty="0" err="1"/>
              <a:t>egyház</a:t>
            </a:r>
            <a:r>
              <a:rPr lang="sv-SE" sz="2600" b="1" dirty="0"/>
              <a:t> </a:t>
            </a:r>
            <a:r>
              <a:rPr lang="sv-SE" sz="2600" b="1" dirty="0" err="1"/>
              <a:t>egészébe</a:t>
            </a:r>
            <a:r>
              <a:rPr lang="sv-SE" sz="2600" b="1" dirty="0"/>
              <a:t>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De, </a:t>
            </a:r>
            <a:r>
              <a:rPr lang="sv-SE" sz="2400" dirty="0" err="1" smtClean="0"/>
              <a:t>onnan</a:t>
            </a:r>
            <a:r>
              <a:rPr lang="sv-SE" sz="2400" dirty="0" smtClean="0"/>
              <a:t> </a:t>
            </a:r>
            <a:r>
              <a:rPr lang="sv-SE" sz="2400" dirty="0" err="1"/>
              <a:t>szellemi</a:t>
            </a:r>
            <a:r>
              <a:rPr lang="sv-SE" sz="2400" dirty="0"/>
              <a:t> </a:t>
            </a:r>
            <a:r>
              <a:rPr lang="sv-SE" sz="2400" dirty="0" err="1"/>
              <a:t>támogatást</a:t>
            </a:r>
            <a:r>
              <a:rPr lang="sv-SE" sz="2400" dirty="0"/>
              <a:t> </a:t>
            </a:r>
            <a:r>
              <a:rPr lang="sv-SE" sz="2400" dirty="0" err="1" smtClean="0"/>
              <a:t>várunk</a:t>
            </a:r>
            <a:r>
              <a:rPr lang="sv-SE" sz="2400" dirty="0" smtClean="0"/>
              <a:t>: el</a:t>
            </a:r>
            <a:r>
              <a:rPr lang="hu-HU" sz="2400" dirty="0" smtClean="0"/>
              <a:t>ő</a:t>
            </a:r>
            <a:r>
              <a:rPr lang="sv-SE" sz="2400" dirty="0" err="1" smtClean="0"/>
              <a:t>adók</a:t>
            </a:r>
            <a:r>
              <a:rPr lang="sv-SE" sz="2400" dirty="0" smtClean="0"/>
              <a:t> </a:t>
            </a:r>
            <a:br>
              <a:rPr lang="sv-SE" sz="2400" dirty="0" smtClean="0"/>
            </a:br>
            <a:r>
              <a:rPr lang="sv-SE" sz="2400" dirty="0" smtClean="0"/>
              <a:t>	Ft </a:t>
            </a:r>
            <a:r>
              <a:rPr lang="sv-SE" sz="2400" dirty="0" err="1"/>
              <a:t>Zán</a:t>
            </a:r>
            <a:r>
              <a:rPr lang="sv-SE" sz="2400" dirty="0"/>
              <a:t> </a:t>
            </a:r>
            <a:r>
              <a:rPr lang="sv-SE" sz="2400" dirty="0" err="1"/>
              <a:t>Fábián</a:t>
            </a:r>
            <a:r>
              <a:rPr lang="sv-SE" sz="2400" dirty="0"/>
              <a:t> </a:t>
            </a:r>
            <a:r>
              <a:rPr lang="sv-SE" sz="2400" dirty="0" err="1" smtClean="0"/>
              <a:t>Sándor</a:t>
            </a:r>
            <a:r>
              <a:rPr lang="sv-SE" sz="2400" dirty="0" smtClean="0"/>
              <a:t>? </a:t>
            </a:r>
            <a:br>
              <a:rPr lang="sv-SE" sz="2400" dirty="0" smtClean="0"/>
            </a:br>
            <a:r>
              <a:rPr lang="sv-SE" sz="2400" dirty="0" smtClean="0"/>
              <a:t>	Ft </a:t>
            </a:r>
            <a:r>
              <a:rPr lang="sv-SE" sz="2400" dirty="0" err="1" smtClean="0"/>
              <a:t>Gulácsy</a:t>
            </a:r>
            <a:r>
              <a:rPr lang="sv-SE" sz="2400" dirty="0" smtClean="0"/>
              <a:t> Lajos? </a:t>
            </a:r>
            <a:br>
              <a:rPr lang="sv-SE" sz="2400" dirty="0" smtClean="0"/>
            </a:br>
            <a:r>
              <a:rPr lang="sv-SE" sz="2400" dirty="0" smtClean="0"/>
              <a:t>	Ft </a:t>
            </a:r>
            <a:r>
              <a:rPr lang="sv-SE" sz="2400" dirty="0" err="1" smtClean="0"/>
              <a:t>Horkay</a:t>
            </a:r>
            <a:r>
              <a:rPr lang="sv-SE" sz="2400" dirty="0" smtClean="0"/>
              <a:t> László</a:t>
            </a:r>
            <a:r>
              <a:rPr lang="sv-SE" dirty="0" smtClean="0"/>
              <a:t>? </a:t>
            </a:r>
            <a:endParaRPr lang="sv-SE" sz="3600" dirty="0"/>
          </a:p>
          <a:p>
            <a:pPr>
              <a:buNone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58</a:t>
            </a:fld>
            <a:endParaRPr lang="sv-S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7703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59</a:t>
            </a:fld>
            <a:endParaRPr lang="sv-SE"/>
          </a:p>
        </p:txBody>
      </p:sp>
      <p:pic>
        <p:nvPicPr>
          <p:cNvPr id="1026" name="Picture 2" descr="a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84784"/>
            <a:ext cx="4762500" cy="3267075"/>
          </a:xfrm>
          <a:prstGeom prst="rect">
            <a:avLst/>
          </a:prstGeom>
          <a:noFill/>
        </p:spPr>
      </p:pic>
      <p:sp>
        <p:nvSpPr>
          <p:cNvPr id="6" name="Rektangel 5"/>
          <p:cNvSpPr/>
          <p:nvPr/>
        </p:nvSpPr>
        <p:spPr>
          <a:xfrm>
            <a:off x="1043608" y="0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hlinkClick r:id="rId3"/>
              </a:rPr>
              <a:t>http://ttre.hu/hirek/orszagos/osszehivtak-a-kozos-zsinatot</a:t>
            </a:r>
            <a:endParaRPr lang="sv-SE" dirty="0" smtClean="0"/>
          </a:p>
          <a:p>
            <a:r>
              <a:rPr lang="hu-HU" b="1" dirty="0" smtClean="0"/>
              <a:t>2017-re megjelenhet a Második Helvét Hitvallás új fordítása, melyet a Magyar Református Egyház ünnepi zsinatán fogadhatnak el. Erről is határozott július 5-én és 6-án Kassán tartott ülésén a Generális Konvent.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1115616" y="112474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„Ne </a:t>
            </a:r>
            <a:r>
              <a:rPr lang="sv-SE" dirty="0" err="1" smtClean="0"/>
              <a:t>csak</a:t>
            </a:r>
            <a:r>
              <a:rPr lang="sv-SE" dirty="0" smtClean="0"/>
              <a:t> </a:t>
            </a:r>
            <a:r>
              <a:rPr lang="sv-SE" dirty="0" err="1" smtClean="0"/>
              <a:t>várjuk</a:t>
            </a:r>
            <a:r>
              <a:rPr lang="sv-SE" dirty="0" smtClean="0"/>
              <a:t> a </a:t>
            </a:r>
            <a:r>
              <a:rPr lang="sv-SE" dirty="0" err="1" smtClean="0"/>
              <a:t>megújulást</a:t>
            </a:r>
            <a:r>
              <a:rPr lang="sv-SE" dirty="0" smtClean="0"/>
              <a:t>, </a:t>
            </a:r>
            <a:r>
              <a:rPr lang="sv-SE" dirty="0" err="1" smtClean="0"/>
              <a:t>hanem</a:t>
            </a:r>
            <a:r>
              <a:rPr lang="sv-SE" dirty="0" smtClean="0"/>
              <a:t> </a:t>
            </a:r>
            <a:r>
              <a:rPr lang="sv-SE" dirty="0" err="1" smtClean="0"/>
              <a:t>tegyünk</a:t>
            </a:r>
            <a:r>
              <a:rPr lang="sv-SE" dirty="0" smtClean="0"/>
              <a:t> is </a:t>
            </a:r>
            <a:r>
              <a:rPr lang="sv-SE" dirty="0" err="1" smtClean="0"/>
              <a:t>érte</a:t>
            </a:r>
            <a:r>
              <a:rPr lang="sv-SE" dirty="0" smtClean="0"/>
              <a:t>” – </a:t>
            </a:r>
            <a:r>
              <a:rPr lang="sv-SE" dirty="0" err="1" smtClean="0"/>
              <a:t>kérte</a:t>
            </a:r>
            <a:r>
              <a:rPr lang="sv-SE" dirty="0" smtClean="0"/>
              <a:t> a </a:t>
            </a:r>
            <a:r>
              <a:rPr lang="sv-SE" dirty="0" err="1" smtClean="0"/>
              <a:t>püspök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251520" y="5085184"/>
            <a:ext cx="87129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Diaszpóra, jogharmonizáció, segélyalapok</a:t>
            </a:r>
            <a:endParaRPr lang="hu-HU" dirty="0" smtClean="0"/>
          </a:p>
          <a:p>
            <a:r>
              <a:rPr lang="hu-HU" sz="1400" b="1" dirty="0" smtClean="0"/>
              <a:t>Kocsis Márta az Egyházalkotmányi Bizottság munkájáról számolt be. </a:t>
            </a:r>
            <a:endParaRPr lang="sv-SE" sz="1400" b="1" dirty="0" smtClean="0"/>
          </a:p>
          <a:p>
            <a:r>
              <a:rPr lang="hu-HU" sz="1400" b="1" dirty="0" smtClean="0"/>
              <a:t>Az elmúlt évben megvizsgálták a nyugat-európai diaszpóra-közösségek csatlakozásának tavalyi ülésen felvetett kérdését, s arra jutottak, hogy ennek elvi akadályai nincsenek. Mivel ezek nagyon különböző közösségek, melyek gyakran felekezetek feletti protestáns ernyőszervezetekbe tömörülnek, nagyon nehéz egységesen kezelni a kérdést.</a:t>
            </a:r>
            <a:endParaRPr lang="hu-HU" sz="1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3093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sv-SE" b="1" dirty="0" smtClean="0"/>
              <a:t>		 </a:t>
            </a:r>
            <a:br>
              <a:rPr lang="sv-SE" b="1" dirty="0" smtClean="0"/>
            </a:br>
            <a:r>
              <a:rPr lang="sv-SE" sz="3600" b="1" dirty="0" err="1" smtClean="0"/>
              <a:t>Nemzetközi</a:t>
            </a:r>
            <a:r>
              <a:rPr lang="sv-SE" sz="3600" b="1" dirty="0" smtClean="0"/>
              <a:t> magyar </a:t>
            </a:r>
            <a:r>
              <a:rPr lang="sv-SE" sz="3600" b="1" dirty="0" err="1" smtClean="0"/>
              <a:t>református</a:t>
            </a:r>
            <a:r>
              <a:rPr lang="sv-SE" sz="3600" b="1" dirty="0" smtClean="0"/>
              <a:t> </a:t>
            </a:r>
            <a:r>
              <a:rPr lang="sv-SE" sz="3600" b="1" dirty="0" err="1" smtClean="0"/>
              <a:t>tanácskozás</a:t>
            </a:r>
            <a:r>
              <a:rPr lang="sv-SE" sz="3600" b="1" dirty="0" smtClean="0"/>
              <a:t> ’56 </a:t>
            </a:r>
            <a:r>
              <a:rPr lang="sv-SE" sz="3600" b="1" dirty="0" err="1" smtClean="0"/>
              <a:t>és</a:t>
            </a:r>
            <a:r>
              <a:rPr lang="sv-SE" sz="3600" b="1" dirty="0" smtClean="0"/>
              <a:t> </a:t>
            </a:r>
            <a:r>
              <a:rPr lang="sv-SE" sz="3600" b="1" dirty="0" err="1" smtClean="0"/>
              <a:t>lelkészvértanúinkról</a:t>
            </a:r>
            <a:endParaRPr lang="sv-SE" dirty="0" smtClean="0"/>
          </a:p>
          <a:p>
            <a:pPr>
              <a:buNone/>
            </a:pPr>
            <a:r>
              <a:rPr lang="en-US" dirty="0" smtClean="0"/>
              <a:t>			 </a:t>
            </a:r>
            <a:endParaRPr lang="sv-SE" dirty="0" smtClean="0"/>
          </a:p>
          <a:p>
            <a:r>
              <a:rPr lang="en-US" dirty="0" err="1" smtClean="0"/>
              <a:t>Háromnapos</a:t>
            </a:r>
            <a:r>
              <a:rPr lang="en-US" dirty="0" smtClean="0"/>
              <a:t> </a:t>
            </a:r>
            <a:r>
              <a:rPr lang="en-US" dirty="0" err="1" smtClean="0"/>
              <a:t>nyilvános</a:t>
            </a:r>
            <a:r>
              <a:rPr lang="en-US" dirty="0" smtClean="0"/>
              <a:t> </a:t>
            </a:r>
            <a:r>
              <a:rPr lang="en-US" dirty="0" err="1" smtClean="0"/>
              <a:t>hittudományi</a:t>
            </a:r>
            <a:r>
              <a:rPr lang="en-US" dirty="0" smtClean="0"/>
              <a:t> </a:t>
            </a:r>
            <a:r>
              <a:rPr lang="en-US" dirty="0" err="1" smtClean="0"/>
              <a:t>tanácskozás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’56-os </a:t>
            </a:r>
            <a:r>
              <a:rPr lang="en-US" dirty="0" err="1" smtClean="0"/>
              <a:t>forradalom</a:t>
            </a:r>
            <a:r>
              <a:rPr lang="en-US" dirty="0" smtClean="0"/>
              <a:t> 60. </a:t>
            </a:r>
            <a:r>
              <a:rPr lang="en-US" dirty="0" err="1" smtClean="0"/>
              <a:t>évfordulóján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/>
              <a:t> </a:t>
            </a:r>
            <a:endParaRPr lang="sv-SE" dirty="0" smtClean="0"/>
          </a:p>
          <a:p>
            <a:r>
              <a:rPr lang="en-US" dirty="0" err="1" smtClean="0"/>
              <a:t>Órarendelőzetes</a:t>
            </a:r>
            <a:r>
              <a:rPr lang="en-US" dirty="0" smtClean="0"/>
              <a:t> </a:t>
            </a:r>
            <a:r>
              <a:rPr lang="en-US" dirty="0" err="1" smtClean="0"/>
              <a:t>jelzői</a:t>
            </a:r>
            <a:r>
              <a:rPr lang="en-US" dirty="0" smtClean="0"/>
              <a:t>: </a:t>
            </a:r>
            <a:r>
              <a:rPr lang="en-US" dirty="0" err="1" smtClean="0"/>
              <a:t>összmagyar</a:t>
            </a:r>
            <a:r>
              <a:rPr lang="en-US" dirty="0" smtClean="0"/>
              <a:t> </a:t>
            </a:r>
            <a:r>
              <a:rPr lang="en-US" dirty="0" err="1" smtClean="0"/>
              <a:t>hídépítési</a:t>
            </a:r>
            <a:r>
              <a:rPr lang="en-US" dirty="0" smtClean="0"/>
              <a:t> </a:t>
            </a:r>
            <a:r>
              <a:rPr lang="en-US" dirty="0" err="1" smtClean="0"/>
              <a:t>szórványstratégia</a:t>
            </a:r>
            <a:r>
              <a:rPr lang="en-US" dirty="0" smtClean="0"/>
              <a:t> a </a:t>
            </a:r>
            <a:r>
              <a:rPr lang="en-US" dirty="0" err="1" smtClean="0"/>
              <a:t>lelki</a:t>
            </a:r>
            <a:r>
              <a:rPr lang="en-US" dirty="0" smtClean="0"/>
              <a:t> </a:t>
            </a:r>
            <a:r>
              <a:rPr lang="en-US" dirty="0" err="1" smtClean="0"/>
              <a:t>vérkeringés</a:t>
            </a:r>
            <a:r>
              <a:rPr lang="en-US" dirty="0" smtClean="0"/>
              <a:t> </a:t>
            </a:r>
            <a:r>
              <a:rPr lang="en-US" dirty="0" err="1" smtClean="0"/>
              <a:t>helyreállítása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történelmi</a:t>
            </a:r>
            <a:r>
              <a:rPr lang="en-US" dirty="0" smtClean="0"/>
              <a:t> </a:t>
            </a:r>
            <a:r>
              <a:rPr lang="en-US" dirty="0" err="1" smtClean="0"/>
              <a:t>feszültségek</a:t>
            </a:r>
            <a:r>
              <a:rPr lang="en-US" dirty="0" smtClean="0"/>
              <a:t> </a:t>
            </a:r>
            <a:r>
              <a:rPr lang="en-US" dirty="0" err="1" smtClean="0"/>
              <a:t>feldolgozására</a:t>
            </a:r>
            <a:r>
              <a:rPr lang="en-US" dirty="0" smtClean="0"/>
              <a:t>!</a:t>
            </a:r>
            <a:br>
              <a:rPr lang="en-US" dirty="0" smtClean="0"/>
            </a:br>
            <a:endParaRPr lang="sv-SE" dirty="0" smtClean="0"/>
          </a:p>
          <a:p>
            <a:pPr lvl="0"/>
            <a:r>
              <a:rPr lang="en-US" dirty="0" smtClean="0"/>
              <a:t>A </a:t>
            </a:r>
            <a:r>
              <a:rPr lang="en-US" dirty="0" err="1" smtClean="0"/>
              <a:t>vértanúság</a:t>
            </a:r>
            <a:r>
              <a:rPr lang="en-US" dirty="0" smtClean="0"/>
              <a:t> </a:t>
            </a:r>
            <a:r>
              <a:rPr lang="en-US" dirty="0" err="1" smtClean="0"/>
              <a:t>református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ökumenikus</a:t>
            </a:r>
            <a:r>
              <a:rPr lang="en-US" dirty="0" smtClean="0"/>
              <a:t> </a:t>
            </a:r>
            <a:r>
              <a:rPr lang="en-US" dirty="0" err="1" smtClean="0"/>
              <a:t>vetületei</a:t>
            </a:r>
            <a:r>
              <a:rPr lang="en-US" dirty="0" smtClean="0"/>
              <a:t> </a:t>
            </a:r>
            <a:br>
              <a:rPr lang="en-US" dirty="0" smtClean="0"/>
            </a:br>
            <a:endParaRPr lang="sv-SE" dirty="0" smtClean="0"/>
          </a:p>
          <a:p>
            <a:pPr lvl="0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egykori</a:t>
            </a:r>
            <a:r>
              <a:rPr lang="en-US" dirty="0" smtClean="0"/>
              <a:t> </a:t>
            </a:r>
            <a:r>
              <a:rPr lang="en-US" dirty="0" err="1" smtClean="0"/>
              <a:t>menekültbefogadók</a:t>
            </a:r>
            <a:r>
              <a:rPr lang="en-US" dirty="0" smtClean="0"/>
              <a:t> </a:t>
            </a:r>
            <a:r>
              <a:rPr lang="en-US" dirty="0" err="1" smtClean="0"/>
              <a:t>bizonyságtétele</a:t>
            </a:r>
            <a:r>
              <a:rPr lang="en-US" dirty="0" smtClean="0"/>
              <a:t> </a:t>
            </a:r>
            <a:br>
              <a:rPr lang="en-US" dirty="0" smtClean="0"/>
            </a:br>
            <a:endParaRPr lang="sv-SE" dirty="0" smtClean="0"/>
          </a:p>
          <a:p>
            <a:pPr lvl="0"/>
            <a:r>
              <a:rPr lang="en-US" dirty="0" err="1" smtClean="0"/>
              <a:t>Ausztria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Délvidék</a:t>
            </a:r>
            <a:r>
              <a:rPr lang="en-US" dirty="0" smtClean="0"/>
              <a:t> </a:t>
            </a:r>
            <a:r>
              <a:rPr lang="en-US" dirty="0" err="1" smtClean="0"/>
              <a:t>magyar</a:t>
            </a:r>
            <a:r>
              <a:rPr lang="en-US" dirty="0" smtClean="0"/>
              <a:t> </a:t>
            </a:r>
            <a:r>
              <a:rPr lang="en-US" dirty="0" err="1" smtClean="0"/>
              <a:t>református</a:t>
            </a:r>
            <a:r>
              <a:rPr lang="en-US" dirty="0" smtClean="0"/>
              <a:t> </a:t>
            </a:r>
            <a:r>
              <a:rPr lang="en-US" dirty="0" err="1" smtClean="0"/>
              <a:t>lelkészeinek</a:t>
            </a:r>
            <a:r>
              <a:rPr lang="en-US" dirty="0" smtClean="0"/>
              <a:t> </a:t>
            </a:r>
            <a:r>
              <a:rPr lang="en-US" dirty="0" err="1" smtClean="0"/>
              <a:t>mártíriuma</a:t>
            </a:r>
            <a:r>
              <a:rPr lang="en-US" dirty="0" smtClean="0"/>
              <a:t> </a:t>
            </a:r>
            <a:br>
              <a:rPr lang="en-US" dirty="0" smtClean="0"/>
            </a:br>
            <a:endParaRPr lang="sv-SE" dirty="0" smtClean="0"/>
          </a:p>
          <a:p>
            <a:pPr lvl="0"/>
            <a:r>
              <a:rPr lang="en-US" dirty="0" smtClean="0"/>
              <a:t>A </a:t>
            </a:r>
            <a:r>
              <a:rPr lang="en-US" dirty="0" err="1" smtClean="0"/>
              <a:t>lelkipásztorvértanúink</a:t>
            </a:r>
            <a:r>
              <a:rPr lang="en-US" dirty="0" smtClean="0"/>
              <a:t> </a:t>
            </a:r>
            <a:r>
              <a:rPr lang="en-US" dirty="0" err="1" smtClean="0"/>
              <a:t>leszármazottai</a:t>
            </a:r>
            <a:r>
              <a:rPr lang="en-US" dirty="0" smtClean="0"/>
              <a:t> </a:t>
            </a:r>
            <a:r>
              <a:rPr lang="en-US" dirty="0" err="1" smtClean="0"/>
              <a:t>emlékeznek</a:t>
            </a:r>
            <a:r>
              <a:rPr lang="en-US" dirty="0" smtClean="0"/>
              <a:t> </a:t>
            </a:r>
            <a:br>
              <a:rPr lang="en-US" dirty="0" smtClean="0"/>
            </a:br>
            <a:endParaRPr lang="sv-SE" dirty="0" smtClean="0"/>
          </a:p>
          <a:p>
            <a:pPr lvl="0"/>
            <a:r>
              <a:rPr lang="en-US" dirty="0" err="1" smtClean="0"/>
              <a:t>Kegyeleti</a:t>
            </a:r>
            <a:r>
              <a:rPr lang="en-US" dirty="0" smtClean="0"/>
              <a:t> </a:t>
            </a:r>
            <a:r>
              <a:rPr lang="en-US" dirty="0" err="1" smtClean="0"/>
              <a:t>feladatvállalás</a:t>
            </a:r>
            <a:r>
              <a:rPr lang="en-US" dirty="0" smtClean="0"/>
              <a:t>? </a:t>
            </a:r>
            <a:r>
              <a:rPr lang="en-US" dirty="0" err="1" smtClean="0"/>
              <a:t>Fapados</a:t>
            </a:r>
            <a:r>
              <a:rPr lang="en-US" dirty="0" smtClean="0"/>
              <a:t> </a:t>
            </a:r>
            <a:r>
              <a:rPr lang="en-US" dirty="0" err="1" smtClean="0"/>
              <a:t>elérhetőségű</a:t>
            </a:r>
            <a:r>
              <a:rPr lang="en-US" dirty="0" smtClean="0"/>
              <a:t> </a:t>
            </a:r>
            <a:r>
              <a:rPr lang="en-US" dirty="0" err="1" smtClean="0"/>
              <a:t>lelkészvértanúink</a:t>
            </a:r>
            <a:r>
              <a:rPr lang="en-US" dirty="0" smtClean="0"/>
              <a:t> </a:t>
            </a:r>
            <a:r>
              <a:rPr lang="en-US" dirty="0" err="1" smtClean="0"/>
              <a:t>emlékhelyének</a:t>
            </a:r>
            <a:r>
              <a:rPr lang="en-US" dirty="0" smtClean="0"/>
              <a:t> </a:t>
            </a:r>
            <a:r>
              <a:rPr lang="en-US" dirty="0" err="1" smtClean="0"/>
              <a:t>látogatása</a:t>
            </a:r>
            <a:r>
              <a:rPr lang="en-US" dirty="0" smtClean="0"/>
              <a:t> </a:t>
            </a:r>
            <a:r>
              <a:rPr lang="en-US" dirty="0" err="1" smtClean="0"/>
              <a:t>öszezsugorodó</a:t>
            </a:r>
            <a:r>
              <a:rPr lang="en-US" dirty="0" smtClean="0"/>
              <a:t> </a:t>
            </a:r>
            <a:r>
              <a:rPr lang="en-US" dirty="0" err="1" smtClean="0"/>
              <a:t>kontinensünkön</a:t>
            </a:r>
            <a:r>
              <a:rPr lang="en-US" dirty="0" smtClean="0"/>
              <a:t> </a:t>
            </a:r>
            <a:r>
              <a:rPr lang="en-US" dirty="0" err="1" smtClean="0"/>
              <a:t>Svédországtól</a:t>
            </a:r>
            <a:r>
              <a:rPr lang="en-US" dirty="0" smtClean="0"/>
              <a:t> a </a:t>
            </a:r>
            <a:r>
              <a:rPr lang="en-US" dirty="0" err="1" smtClean="0"/>
              <a:t>Királyhágó-mellékig</a:t>
            </a:r>
            <a:r>
              <a:rPr lang="en-US" dirty="0" smtClean="0"/>
              <a:t> </a:t>
            </a:r>
            <a:br>
              <a:rPr lang="en-US" dirty="0" smtClean="0"/>
            </a:br>
            <a:endParaRPr lang="sv-SE" dirty="0" smtClean="0"/>
          </a:p>
          <a:p>
            <a:pPr lvl="0"/>
            <a:r>
              <a:rPr lang="sv-SE" dirty="0" err="1" smtClean="0"/>
              <a:t>Délvidéki</a:t>
            </a:r>
            <a:r>
              <a:rPr lang="sv-SE" dirty="0" smtClean="0"/>
              <a:t> Magyar </a:t>
            </a:r>
            <a:r>
              <a:rPr lang="sv-SE" dirty="0" err="1" smtClean="0"/>
              <a:t>Golgota</a:t>
            </a:r>
            <a:r>
              <a:rPr lang="sv-SE" dirty="0" smtClean="0"/>
              <a:t> </a:t>
            </a:r>
            <a:r>
              <a:rPr lang="sv-SE" dirty="0" err="1" smtClean="0"/>
              <a:t>vándortárlat</a:t>
            </a:r>
            <a:r>
              <a:rPr lang="sv-SE" dirty="0" smtClean="0"/>
              <a:t> </a:t>
            </a:r>
            <a:r>
              <a:rPr lang="sv-SE" dirty="0" err="1" smtClean="0"/>
              <a:t>bemutatása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pPr lvl="0"/>
            <a:r>
              <a:rPr lang="sv-SE" dirty="0" err="1" smtClean="0"/>
              <a:t>Az</a:t>
            </a:r>
            <a:r>
              <a:rPr lang="sv-SE" dirty="0" smtClean="0"/>
              <a:t> </a:t>
            </a:r>
            <a:r>
              <a:rPr lang="sv-SE" dirty="0" err="1" smtClean="0"/>
              <a:t>ausztriai</a:t>
            </a:r>
            <a:r>
              <a:rPr lang="sv-SE" dirty="0" smtClean="0"/>
              <a:t> </a:t>
            </a:r>
            <a:r>
              <a:rPr lang="sv-SE" dirty="0" err="1" smtClean="0"/>
              <a:t>Őrvidék</a:t>
            </a:r>
            <a:r>
              <a:rPr lang="sv-SE" dirty="0" smtClean="0"/>
              <a:t> </a:t>
            </a:r>
            <a:r>
              <a:rPr lang="sv-SE" dirty="0" err="1" smtClean="0"/>
              <a:t>fogyatkozó</a:t>
            </a:r>
            <a:r>
              <a:rPr lang="sv-SE" dirty="0" smtClean="0"/>
              <a:t> </a:t>
            </a:r>
            <a:r>
              <a:rPr lang="sv-SE" dirty="0" err="1" smtClean="0"/>
              <a:t>őshonos</a:t>
            </a:r>
            <a:r>
              <a:rPr lang="sv-SE" dirty="0" smtClean="0"/>
              <a:t> magyar </a:t>
            </a:r>
            <a:r>
              <a:rPr lang="sv-SE" dirty="0" err="1" smtClean="0"/>
              <a:t>reformátussságának</a:t>
            </a:r>
            <a:r>
              <a:rPr lang="sv-SE" dirty="0" smtClean="0"/>
              <a:t> </a:t>
            </a:r>
            <a:r>
              <a:rPr lang="sv-SE" dirty="0" err="1" smtClean="0"/>
              <a:t>támogatás</a:t>
            </a:r>
            <a:r>
              <a:rPr lang="sv-SE" dirty="0" smtClean="0"/>
              <a:t>: </a:t>
            </a:r>
            <a:br>
              <a:rPr lang="sv-SE" dirty="0" smtClean="0"/>
            </a:br>
            <a:r>
              <a:rPr lang="sv-SE" dirty="0" err="1" smtClean="0"/>
              <a:t>gyülekezeti</a:t>
            </a:r>
            <a:r>
              <a:rPr lang="sv-SE" dirty="0" smtClean="0"/>
              <a:t> est </a:t>
            </a:r>
            <a:r>
              <a:rPr lang="sv-SE" dirty="0" err="1" smtClean="0"/>
              <a:t>és</a:t>
            </a:r>
            <a:r>
              <a:rPr lang="sv-SE" dirty="0" smtClean="0"/>
              <a:t> </a:t>
            </a:r>
            <a:r>
              <a:rPr lang="sv-SE" dirty="0" err="1" smtClean="0"/>
              <a:t>ünnepi</a:t>
            </a:r>
            <a:r>
              <a:rPr lang="sv-SE" dirty="0" smtClean="0"/>
              <a:t> </a:t>
            </a:r>
            <a:r>
              <a:rPr lang="sv-SE" dirty="0" err="1" smtClean="0"/>
              <a:t>kétnyelvű</a:t>
            </a:r>
            <a:r>
              <a:rPr lang="sv-SE" dirty="0" smtClean="0"/>
              <a:t> </a:t>
            </a:r>
            <a:r>
              <a:rPr lang="sv-SE" dirty="0" err="1" smtClean="0"/>
              <a:t>úrvacsorás</a:t>
            </a:r>
            <a:r>
              <a:rPr lang="sv-SE" dirty="0" smtClean="0"/>
              <a:t> </a:t>
            </a:r>
            <a:r>
              <a:rPr lang="sv-SE" dirty="0" err="1" smtClean="0"/>
              <a:t>záróistentisztisztelet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</a:t>
            </a:fld>
            <a:endParaRPr lang="sv-SE"/>
          </a:p>
        </p:txBody>
      </p:sp>
      <p:pic>
        <p:nvPicPr>
          <p:cNvPr id="5" name="Bildobjekt 0" descr="kep.jpg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8264" y="2204864"/>
            <a:ext cx="1645145" cy="107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A </a:t>
            </a:r>
            <a:r>
              <a:rPr lang="sv-SE" sz="3200" b="1" dirty="0" err="1" smtClean="0"/>
              <a:t>jubileumi</a:t>
            </a:r>
            <a:r>
              <a:rPr lang="sv-SE" sz="3200" b="1" dirty="0" smtClean="0"/>
              <a:t> ’17 </a:t>
            </a:r>
            <a:r>
              <a:rPr lang="sv-SE" sz="3200" b="1" dirty="0" err="1" smtClean="0"/>
              <a:t>emlékév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kiemelt</a:t>
            </a:r>
            <a:r>
              <a:rPr lang="sv-SE" sz="3200" b="1" dirty="0" smtClean="0"/>
              <a:t> </a:t>
            </a:r>
            <a:r>
              <a:rPr lang="sv-SE" sz="3200" b="1" dirty="0" err="1" smtClean="0"/>
              <a:t>programjai</a:t>
            </a:r>
            <a:endParaRPr lang="sv-SE" sz="3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1560" y="1196752"/>
            <a:ext cx="7776864" cy="5400600"/>
          </a:xfrm>
        </p:spPr>
        <p:txBody>
          <a:bodyPr>
            <a:noAutofit/>
          </a:bodyPr>
          <a:lstStyle/>
          <a:p>
            <a:r>
              <a:rPr lang="hu-HU" sz="1600" b="1" dirty="0" smtClean="0"/>
              <a:t>2017.01.06. A reformációi emlékév állami megnyitója (B</a:t>
            </a:r>
            <a:r>
              <a:rPr lang="sv-SE" sz="1600" b="1" dirty="0" smtClean="0"/>
              <a:t>p</a:t>
            </a:r>
            <a:r>
              <a:rPr lang="hu-HU" sz="1600" b="1" dirty="0" smtClean="0"/>
              <a:t> Művészetek Palotája)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r>
              <a:rPr lang="sv-SE" sz="800" b="1" dirty="0" smtClean="0"/>
              <a:t>   </a:t>
            </a:r>
            <a:endParaRPr lang="sv-SE" sz="1400" b="1" dirty="0" smtClean="0"/>
          </a:p>
          <a:p>
            <a:r>
              <a:rPr lang="hu-HU" sz="1600" b="1" dirty="0" smtClean="0">
                <a:solidFill>
                  <a:srgbClr val="FF0000"/>
                </a:solidFill>
              </a:rPr>
              <a:t>2017.01.31. A reformációi emlékév református megnyitója (Debrecen)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2017.04.18. Központi állami kiállítás megnyitója (B</a:t>
            </a:r>
            <a:r>
              <a:rPr lang="sv-SE" sz="1600" b="1" dirty="0" smtClean="0"/>
              <a:t>p </a:t>
            </a:r>
            <a:r>
              <a:rPr lang="hu-HU" sz="1600" b="1" dirty="0" smtClean="0"/>
              <a:t>Magyar Nemzeti Múzeum)</a:t>
            </a:r>
            <a:r>
              <a:rPr lang="hu-HU" sz="1400" b="1" dirty="0" smtClean="0"/>
              <a:t> 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2017.05.20. Református Egység Napja (Nagyvárad)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>
                <a:solidFill>
                  <a:srgbClr val="FF0000"/>
                </a:solidFill>
              </a:rPr>
              <a:t>2017.06.24-25. – Kárpát-medencei református közös zsinat (Debrecen)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2017.07.09-12. – Doktorok Kollégiuma plenáris ülése (Debrecen)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2017.09.02. – Kárpát-medencei tanévnyitó (Pápa)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2017.09.30. – Erdélyi központi rendezvény (Kolozsvár)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2017.10.05. – Evangélikus-református emlékülés (B</a:t>
            </a:r>
            <a:r>
              <a:rPr lang="sv-SE" sz="1600" b="1" dirty="0" smtClean="0"/>
              <a:t>p </a:t>
            </a:r>
            <a:r>
              <a:rPr lang="hu-HU" sz="1600" b="1" dirty="0" smtClean="0"/>
              <a:t>Parlament Felsőház)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2017.10.13. – Evangélikus-református közös zsinat (B</a:t>
            </a:r>
            <a:r>
              <a:rPr lang="sv-SE" sz="1600" b="1" dirty="0" smtClean="0"/>
              <a:t>p </a:t>
            </a:r>
            <a:r>
              <a:rPr lang="hu-HU" sz="1600" b="1" dirty="0" smtClean="0"/>
              <a:t>Városligeti fasor)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2017.10.31. – Reformációi ünnepség </a:t>
            </a:r>
            <a:r>
              <a:rPr lang="sv-SE" sz="1600" b="1" dirty="0" smtClean="0"/>
              <a:t>(</a:t>
            </a:r>
            <a:r>
              <a:rPr lang="sv-SE" sz="1600" b="1" dirty="0" err="1" smtClean="0"/>
              <a:t>Bp</a:t>
            </a:r>
            <a:r>
              <a:rPr lang="hu-HU" sz="1600" b="1" dirty="0" smtClean="0"/>
              <a:t> Sportaréna)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2017.11. – Tervezett gályarab-emlékmű avatása (Rimaszombat) </a:t>
            </a:r>
            <a:r>
              <a:rPr lang="sv-SE" sz="1400" b="1" dirty="0" smtClean="0"/>
              <a:t/>
            </a:r>
            <a:br>
              <a:rPr lang="sv-SE" sz="1400" b="1" dirty="0" smtClean="0"/>
            </a:br>
            <a:endParaRPr lang="sv-SE" sz="800" b="1" dirty="0" smtClean="0"/>
          </a:p>
          <a:p>
            <a:r>
              <a:rPr lang="hu-HU" sz="1600" b="1" dirty="0" smtClean="0"/>
              <a:t>2017.12.30. – Jubileumi évzáró hangverseny (B</a:t>
            </a:r>
            <a:r>
              <a:rPr lang="sv-SE" sz="1600" b="1" dirty="0" smtClean="0"/>
              <a:t>p </a:t>
            </a:r>
            <a:r>
              <a:rPr lang="hu-HU" sz="1600" b="1" dirty="0" smtClean="0"/>
              <a:t>Vigadó)</a:t>
            </a:r>
            <a:endParaRPr lang="sv-SE" sz="16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60</a:t>
            </a:fld>
            <a:endParaRPr lang="sv-SE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61</a:t>
            </a:fld>
            <a:endParaRPr lang="sv-S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244" y="5883275"/>
            <a:ext cx="950913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öger 5"/>
          <p:cNvSpPr/>
          <p:nvPr/>
        </p:nvSpPr>
        <p:spPr>
          <a:xfrm rot="19108970">
            <a:off x="577261" y="5348569"/>
            <a:ext cx="978408" cy="48463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</p:spTree>
    <p:extLst>
      <p:ext uri="{BB962C8B-B14F-4D97-AF65-F5344CB8AC3E}">
        <p14:creationId xmlns:p14="http://schemas.microsoft.com/office/powerpoint/2010/main" xmlns="" val="11615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359"/>
            <a:ext cx="8724652" cy="668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ildtext upp 4"/>
          <p:cNvSpPr/>
          <p:nvPr/>
        </p:nvSpPr>
        <p:spPr>
          <a:xfrm rot="2843553">
            <a:off x="453611" y="3805562"/>
            <a:ext cx="1008816" cy="457200"/>
          </a:xfrm>
          <a:prstGeom prst="up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Técső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62</a:t>
            </a:fld>
            <a:endParaRPr lang="sv-SE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38228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792088"/>
          </a:xfrm>
        </p:spPr>
        <p:txBody>
          <a:bodyPr>
            <a:noAutofit/>
          </a:bodyPr>
          <a:lstStyle/>
          <a:p>
            <a:r>
              <a:rPr lang="sv-SE" sz="2400" b="1" dirty="0" smtClean="0">
                <a:latin typeface="Cambria" pitchFamily="18" charset="0"/>
              </a:rPr>
              <a:t>NyEMRLSz 2017.</a:t>
            </a:r>
            <a:r>
              <a:rPr lang="hu-HU" sz="2400" b="1" dirty="0" smtClean="0">
                <a:latin typeface="Cambria" pitchFamily="18" charset="0"/>
              </a:rPr>
              <a:t> </a:t>
            </a:r>
            <a:r>
              <a:rPr lang="sv-SE" sz="2400" b="1" dirty="0" err="1" smtClean="0">
                <a:latin typeface="Cambria" pitchFamily="18" charset="0"/>
              </a:rPr>
              <a:t>Técs</a:t>
            </a:r>
            <a:r>
              <a:rPr lang="hu-HU" sz="2400" b="1" dirty="0" smtClean="0">
                <a:latin typeface="Cambria" pitchFamily="18" charset="0"/>
              </a:rPr>
              <a:t>ő</a:t>
            </a:r>
            <a:endParaRPr lang="sv-SE" sz="2400" dirty="0">
              <a:latin typeface="Cambria" pitchFamily="18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/>
          </a:bodyPr>
          <a:lstStyle/>
          <a:p>
            <a:r>
              <a:rPr lang="hu-HU" sz="1800" b="1" dirty="0" smtClean="0">
                <a:latin typeface="Cambria" pitchFamily="18" charset="0"/>
              </a:rPr>
              <a:t>Ad</a:t>
            </a:r>
            <a:r>
              <a:rPr lang="sv-SE" sz="1800" b="1" dirty="0" smtClean="0">
                <a:latin typeface="Cambria" pitchFamily="18" charset="0"/>
              </a:rPr>
              <a:t>j</a:t>
            </a:r>
            <a:r>
              <a:rPr lang="hu-HU" sz="1800" b="1" dirty="0" smtClean="0">
                <a:latin typeface="Cambria" pitchFamily="18" charset="0"/>
              </a:rPr>
              <a:t>unk hálát</a:t>
            </a:r>
            <a:r>
              <a:rPr lang="sv-SE" sz="1800" b="1" dirty="0" smtClean="0">
                <a:latin typeface="Cambria" pitchFamily="18" charset="0"/>
              </a:rPr>
              <a:t> </a:t>
            </a:r>
            <a:r>
              <a:rPr lang="hu-HU" sz="1800" b="1" dirty="0" smtClean="0">
                <a:latin typeface="Cambria" pitchFamily="18" charset="0"/>
              </a:rPr>
              <a:t>Isten</a:t>
            </a:r>
            <a:r>
              <a:rPr lang="sv-SE" sz="1800" b="1" dirty="0" smtClean="0">
                <a:latin typeface="Cambria" pitchFamily="18" charset="0"/>
              </a:rPr>
              <a:t> </a:t>
            </a:r>
            <a:r>
              <a:rPr lang="hu-HU" sz="1800" b="1" dirty="0" smtClean="0">
                <a:latin typeface="Cambria" pitchFamily="18" charset="0"/>
              </a:rPr>
              <a:t>hűséges  szeretetéért, </a:t>
            </a:r>
            <a:r>
              <a:rPr lang="sv-SE" sz="1800" b="1" dirty="0" smtClean="0">
                <a:latin typeface="Cambria" pitchFamily="18" charset="0"/>
              </a:rPr>
              <a:t/>
            </a:r>
            <a:br>
              <a:rPr lang="sv-SE" sz="1800" b="1" dirty="0" smtClean="0">
                <a:latin typeface="Cambria" pitchFamily="18" charset="0"/>
              </a:rPr>
            </a:br>
            <a:r>
              <a:rPr lang="sv-SE" sz="1800" b="1" dirty="0" err="1" smtClean="0">
                <a:latin typeface="Cambria" pitchFamily="18" charset="0"/>
              </a:rPr>
              <a:t>mi</a:t>
            </a:r>
            <a:r>
              <a:rPr lang="sv-SE" sz="1800" b="1" dirty="0" smtClean="0">
                <a:latin typeface="Cambria" pitchFamily="18" charset="0"/>
              </a:rPr>
              <a:t> </a:t>
            </a:r>
            <a:r>
              <a:rPr lang="hu-HU" sz="1800" b="1" dirty="0" smtClean="0">
                <a:latin typeface="Cambria" pitchFamily="18" charset="0"/>
              </a:rPr>
              <a:t>biztonságban</a:t>
            </a:r>
            <a:r>
              <a:rPr lang="sv-SE" sz="1800" b="1" dirty="0" smtClean="0">
                <a:latin typeface="Cambria" pitchFamily="18" charset="0"/>
              </a:rPr>
              <a:t> </a:t>
            </a:r>
            <a:r>
              <a:rPr lang="sv-SE" sz="1800" b="1" dirty="0" err="1" smtClean="0">
                <a:latin typeface="Cambria" pitchFamily="18" charset="0"/>
              </a:rPr>
              <a:t>utat</a:t>
            </a:r>
            <a:r>
              <a:rPr lang="sv-SE" sz="1800" b="1" dirty="0" smtClean="0">
                <a:latin typeface="Cambria" pitchFamily="18" charset="0"/>
              </a:rPr>
              <a:t> </a:t>
            </a:r>
            <a:r>
              <a:rPr lang="sv-SE" sz="1800" b="1" dirty="0" err="1" smtClean="0">
                <a:latin typeface="Cambria" pitchFamily="18" charset="0"/>
              </a:rPr>
              <a:t>keres</a:t>
            </a:r>
            <a:r>
              <a:rPr lang="hu-HU" sz="1800" b="1" dirty="0" smtClean="0">
                <a:latin typeface="Cambria" pitchFamily="18" charset="0"/>
              </a:rPr>
              <a:t>ő</a:t>
            </a:r>
            <a:r>
              <a:rPr lang="sv-SE" sz="1800" b="1" dirty="0" smtClean="0">
                <a:latin typeface="Cambria" pitchFamily="18" charset="0"/>
              </a:rPr>
              <a:t> </a:t>
            </a:r>
            <a:r>
              <a:rPr lang="sv-SE" sz="1800" b="1" dirty="0" err="1" smtClean="0">
                <a:latin typeface="Cambria" pitchFamily="18" charset="0"/>
              </a:rPr>
              <a:t>emberek</a:t>
            </a:r>
            <a:r>
              <a:rPr lang="sv-SE" dirty="0" smtClean="0">
                <a:latin typeface="Cambria" pitchFamily="18" charset="0"/>
              </a:rPr>
              <a:t/>
            </a:r>
            <a:br>
              <a:rPr lang="sv-SE" dirty="0" smtClean="0">
                <a:latin typeface="Cambria" pitchFamily="18" charset="0"/>
              </a:rPr>
            </a:br>
            <a:r>
              <a:rPr lang="sv-SE" sz="1600" dirty="0" smtClean="0">
                <a:latin typeface="Cambria" pitchFamily="18" charset="0"/>
              </a:rPr>
              <a:t> </a:t>
            </a:r>
            <a:r>
              <a:rPr lang="sv-SE" dirty="0" smtClean="0">
                <a:latin typeface="Cambria" pitchFamily="18" charset="0"/>
              </a:rPr>
              <a:t/>
            </a:r>
            <a:br>
              <a:rPr lang="sv-SE" dirty="0" smtClean="0">
                <a:latin typeface="Cambria" pitchFamily="18" charset="0"/>
              </a:rPr>
            </a:br>
            <a:r>
              <a:rPr lang="sv-SE" sz="2000" b="1" i="1" dirty="0" smtClean="0">
                <a:latin typeface="Cambria" pitchFamily="18" charset="0"/>
              </a:rPr>
              <a:t>’A </a:t>
            </a:r>
            <a:r>
              <a:rPr lang="sv-SE" sz="2000" b="1" i="1" dirty="0" err="1" smtClean="0">
                <a:latin typeface="Cambria" pitchFamily="18" charset="0"/>
              </a:rPr>
              <a:t>kegyelmi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ajándékokban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pedig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különbség</a:t>
            </a:r>
            <a:r>
              <a:rPr lang="sv-SE" sz="2000" b="1" i="1" dirty="0" smtClean="0">
                <a:latin typeface="Cambria" pitchFamily="18" charset="0"/>
              </a:rPr>
              <a:t> van, de </a:t>
            </a:r>
            <a:r>
              <a:rPr lang="sv-SE" sz="2000" b="1" i="1" dirty="0" err="1" smtClean="0">
                <a:latin typeface="Cambria" pitchFamily="18" charset="0"/>
              </a:rPr>
              <a:t>ugyanaz</a:t>
            </a:r>
            <a:r>
              <a:rPr lang="sv-SE" sz="2000" b="1" i="1" dirty="0" smtClean="0">
                <a:latin typeface="Cambria" pitchFamily="18" charset="0"/>
              </a:rPr>
              <a:t> a </a:t>
            </a:r>
            <a:r>
              <a:rPr lang="sv-SE" sz="2000" b="1" i="1" dirty="0" err="1" smtClean="0">
                <a:latin typeface="Cambria" pitchFamily="18" charset="0"/>
              </a:rPr>
              <a:t>Lélek</a:t>
            </a:r>
            <a:r>
              <a:rPr lang="sv-SE" sz="2000" b="1" i="1" dirty="0" smtClean="0">
                <a:latin typeface="Cambria" pitchFamily="18" charset="0"/>
              </a:rPr>
              <a:t>. A </a:t>
            </a:r>
            <a:r>
              <a:rPr lang="sv-SE" sz="2000" b="1" i="1" dirty="0" err="1" smtClean="0">
                <a:latin typeface="Cambria" pitchFamily="18" charset="0"/>
              </a:rPr>
              <a:t>szolgálatokban</a:t>
            </a:r>
            <a:r>
              <a:rPr lang="sv-SE" sz="2000" b="1" i="1" dirty="0" smtClean="0">
                <a:latin typeface="Cambria" pitchFamily="18" charset="0"/>
              </a:rPr>
              <a:t> is </a:t>
            </a:r>
            <a:r>
              <a:rPr lang="sv-SE" sz="2000" b="1" i="1" dirty="0" err="1" smtClean="0">
                <a:latin typeface="Cambria" pitchFamily="18" charset="0"/>
              </a:rPr>
              <a:t>különbség</a:t>
            </a:r>
            <a:r>
              <a:rPr lang="sv-SE" sz="2000" b="1" i="1" dirty="0" smtClean="0">
                <a:latin typeface="Cambria" pitchFamily="18" charset="0"/>
              </a:rPr>
              <a:t> van, de </a:t>
            </a:r>
            <a:r>
              <a:rPr lang="sv-SE" sz="2000" b="1" i="1" dirty="0" err="1" smtClean="0">
                <a:latin typeface="Cambria" pitchFamily="18" charset="0"/>
              </a:rPr>
              <a:t>ugyanaz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az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Úr</a:t>
            </a:r>
            <a:r>
              <a:rPr lang="sv-SE" sz="2000" b="1" i="1" dirty="0" smtClean="0">
                <a:latin typeface="Cambria" pitchFamily="18" charset="0"/>
              </a:rPr>
              <a:t>. És </a:t>
            </a:r>
            <a:r>
              <a:rPr lang="sv-SE" sz="2000" b="1" i="1" dirty="0" err="1" smtClean="0">
                <a:latin typeface="Cambria" pitchFamily="18" charset="0"/>
              </a:rPr>
              <a:t>különbség</a:t>
            </a:r>
            <a:r>
              <a:rPr lang="sv-SE" sz="2000" b="1" i="1" dirty="0" smtClean="0">
                <a:latin typeface="Cambria" pitchFamily="18" charset="0"/>
              </a:rPr>
              <a:t> van a </a:t>
            </a:r>
            <a:r>
              <a:rPr lang="sv-SE" sz="2000" b="1" i="1" dirty="0" err="1" smtClean="0">
                <a:latin typeface="Cambria" pitchFamily="18" charset="0"/>
              </a:rPr>
              <a:t>cselekedetekben</a:t>
            </a:r>
            <a:r>
              <a:rPr lang="sv-SE" sz="2000" b="1" i="1" dirty="0" smtClean="0">
                <a:latin typeface="Cambria" pitchFamily="18" charset="0"/>
              </a:rPr>
              <a:t> is, de </a:t>
            </a:r>
            <a:r>
              <a:rPr lang="sv-SE" sz="2000" b="1" i="1" dirty="0" err="1" smtClean="0">
                <a:latin typeface="Cambria" pitchFamily="18" charset="0"/>
              </a:rPr>
              <a:t>ugyanaz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az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Isten</a:t>
            </a:r>
            <a:r>
              <a:rPr lang="sv-SE" sz="2000" b="1" i="1" dirty="0" smtClean="0">
                <a:latin typeface="Cambria" pitchFamily="18" charset="0"/>
              </a:rPr>
              <a:t>, </a:t>
            </a:r>
            <a:r>
              <a:rPr lang="sv-SE" sz="2000" b="1" i="1" dirty="0" err="1" smtClean="0">
                <a:latin typeface="Cambria" pitchFamily="18" charset="0"/>
              </a:rPr>
              <a:t>aki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cselekszi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mindezt</a:t>
            </a:r>
            <a:r>
              <a:rPr lang="sv-SE" sz="2000" b="1" i="1" dirty="0" smtClean="0">
                <a:latin typeface="Cambria" pitchFamily="18" charset="0"/>
              </a:rPr>
              <a:t> </a:t>
            </a:r>
            <a:r>
              <a:rPr lang="sv-SE" sz="2000" b="1" i="1" dirty="0" err="1" smtClean="0">
                <a:latin typeface="Cambria" pitchFamily="18" charset="0"/>
              </a:rPr>
              <a:t>mindenkiben</a:t>
            </a:r>
            <a:r>
              <a:rPr lang="sv-SE" sz="2000" b="1" i="1" dirty="0" smtClean="0">
                <a:latin typeface="Cambria" pitchFamily="18" charset="0"/>
              </a:rPr>
              <a:t>’ </a:t>
            </a:r>
            <a:r>
              <a:rPr lang="sv-SE" sz="2000" b="1" dirty="0" smtClean="0">
                <a:latin typeface="Cambria" pitchFamily="18" charset="0"/>
              </a:rPr>
              <a:t>1Kor 12, 4-6</a:t>
            </a:r>
            <a:endParaRPr lang="sv-SE" b="1" dirty="0" smtClean="0">
              <a:latin typeface="Cambria" pitchFamily="18" charset="0"/>
            </a:endParaRPr>
          </a:p>
          <a:p>
            <a:endParaRPr lang="sv-SE" dirty="0" smtClean="0">
              <a:latin typeface="Cambria" pitchFamily="18" charset="0"/>
            </a:endParaRPr>
          </a:p>
          <a:p>
            <a:r>
              <a:rPr lang="sv-SE" sz="2800" dirty="0" err="1" smtClean="0">
                <a:latin typeface="Cambria" pitchFamily="18" charset="0"/>
              </a:rPr>
              <a:t>Kirándulás</a:t>
            </a:r>
            <a:r>
              <a:rPr lang="sv-SE" sz="2800" dirty="0" smtClean="0">
                <a:latin typeface="Cambria" pitchFamily="18" charset="0"/>
              </a:rPr>
              <a:t> 25 km? </a:t>
            </a:r>
            <a:br>
              <a:rPr lang="sv-SE" sz="2800" dirty="0" smtClean="0">
                <a:latin typeface="Cambria" pitchFamily="18" charset="0"/>
              </a:rPr>
            </a:br>
            <a:r>
              <a:rPr lang="sv-SE" sz="1800" dirty="0" err="1" smtClean="0">
                <a:latin typeface="Cambria" pitchFamily="18" charset="0"/>
              </a:rPr>
              <a:t>Aknaszlatinai</a:t>
            </a:r>
            <a:r>
              <a:rPr lang="sv-SE" sz="1800" dirty="0" smtClean="0">
                <a:latin typeface="Cambria" pitchFamily="18" charset="0"/>
              </a:rPr>
              <a:t> </a:t>
            </a:r>
            <a:r>
              <a:rPr lang="sv-SE" sz="1800" dirty="0" err="1" smtClean="0">
                <a:latin typeface="Cambria" pitchFamily="18" charset="0"/>
              </a:rPr>
              <a:t>sóstó</a:t>
            </a:r>
            <a:r>
              <a:rPr lang="sv-SE" sz="1800" dirty="0" smtClean="0">
                <a:latin typeface="Cambria" pitchFamily="18" charset="0"/>
              </a:rPr>
              <a:t> és </a:t>
            </a:r>
            <a:r>
              <a:rPr lang="sv-SE" sz="1800" dirty="0" err="1" smtClean="0">
                <a:latin typeface="Cambria" pitchFamily="18" charset="0"/>
              </a:rPr>
              <a:t>Gyógyfürd</a:t>
            </a:r>
            <a:r>
              <a:rPr lang="hu-HU" sz="1800" dirty="0" smtClean="0">
                <a:latin typeface="Cambria" pitchFamily="18" charset="0"/>
              </a:rPr>
              <a:t>ő</a:t>
            </a:r>
            <a:endParaRPr lang="sv-SE" sz="2800" dirty="0" smtClean="0">
              <a:latin typeface="Cambria" pitchFamily="18" charset="0"/>
            </a:endParaRPr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63</a:t>
            </a:fld>
            <a:endParaRPr lang="sv-SE"/>
          </a:p>
        </p:txBody>
      </p:sp>
      <p:pic>
        <p:nvPicPr>
          <p:cNvPr id="4" name="Bildobjekt 3" descr="http://nagykallo.hu/userfiles/testvervaros/tecso/tecso_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933056"/>
            <a:ext cx="20162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 descr="http://nagykallo.hu/userfiles/testvervaros/tecso/tecso_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05064"/>
            <a:ext cx="23762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8123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200" dirty="0" smtClean="0"/>
              <a:t/>
            </a:r>
            <a:br>
              <a:rPr lang="hu-HU" sz="2200" dirty="0" smtClean="0"/>
            </a:br>
            <a:r>
              <a:rPr lang="hu-HU" dirty="0" smtClean="0"/>
              <a:t> </a:t>
            </a:r>
            <a:r>
              <a:rPr lang="hu-HU" sz="3600" dirty="0" smtClean="0"/>
              <a:t>Técső</a:t>
            </a:r>
            <a:r>
              <a:rPr lang="sv-SE" sz="3600" dirty="0" smtClean="0"/>
              <a:t> – </a:t>
            </a:r>
            <a:r>
              <a:rPr lang="hu-HU" sz="3600" dirty="0" smtClean="0"/>
              <a:t>Thechew</a:t>
            </a:r>
            <a:r>
              <a:rPr lang="sv-SE" sz="3600" dirty="0" smtClean="0"/>
              <a:t> -</a:t>
            </a:r>
            <a:r>
              <a:rPr lang="sv-SE" sz="3600" b="1" dirty="0" smtClean="0"/>
              <a:t> </a:t>
            </a:r>
            <a:r>
              <a:rPr lang="sv-SE" sz="3600" dirty="0" err="1" smtClean="0"/>
              <a:t>Тячiв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2000" b="1" dirty="0" smtClean="0"/>
              <a:t>Árpádkori település</a:t>
            </a:r>
            <a:r>
              <a:rPr lang="hu-HU" sz="2000" dirty="0" smtClean="0"/>
              <a:t>, melyet a </a:t>
            </a:r>
            <a:r>
              <a:rPr lang="hu-HU" sz="2000" b="1" dirty="0" smtClean="0"/>
              <a:t>vasfüggöny még ma is kettévág</a:t>
            </a:r>
            <a:r>
              <a:rPr lang="hu-HU" sz="2000" dirty="0" smtClean="0"/>
              <a:t>. </a:t>
            </a:r>
            <a:endParaRPr lang="sv-SE" sz="2000" dirty="0" smtClean="0"/>
          </a:p>
          <a:p>
            <a:r>
              <a:rPr lang="hu-HU" sz="2000" dirty="0" smtClean="0"/>
              <a:t>A </a:t>
            </a:r>
            <a:r>
              <a:rPr lang="sv-SE" sz="2000" dirty="0" smtClean="0"/>
              <a:t>Tisza, </a:t>
            </a:r>
            <a:r>
              <a:rPr lang="hu-HU" sz="2000" dirty="0" smtClean="0"/>
              <a:t>nagyobbik jobb parti része most Ukrajna</a:t>
            </a:r>
            <a:r>
              <a:rPr lang="sv-SE" sz="2000" dirty="0" smtClean="0"/>
              <a:t>, a</a:t>
            </a:r>
            <a:r>
              <a:rPr lang="hu-HU" sz="2000" dirty="0" smtClean="0"/>
              <a:t> bal parti kisebb része most Románia. Átjárás nincs, a legközelebbi, sőt egyetlen határátkelőhely Máramarosszigetnél van. </a:t>
            </a:r>
            <a:endParaRPr lang="sv-SE" sz="2000" dirty="0" smtClean="0"/>
          </a:p>
          <a:p>
            <a:r>
              <a:rPr lang="hu-HU" sz="2000" dirty="0" smtClean="0"/>
              <a:t>Első okleveles említései: 1</a:t>
            </a:r>
            <a:r>
              <a:rPr lang="hu-HU" sz="2000" b="1" dirty="0" smtClean="0"/>
              <a:t>329, 1330, </a:t>
            </a:r>
            <a:r>
              <a:rPr lang="hu-HU" sz="2000" dirty="0" smtClean="0"/>
              <a:t>személynévi eredetű, magyar névadású. </a:t>
            </a:r>
            <a:endParaRPr lang="sv-SE" sz="2000" dirty="0" smtClean="0"/>
          </a:p>
          <a:p>
            <a:r>
              <a:rPr lang="hu-HU" sz="2000" b="1" dirty="0" smtClean="0"/>
              <a:t>Károly Róbert </a:t>
            </a:r>
            <a:r>
              <a:rPr lang="hu-HU" sz="2000" dirty="0" smtClean="0"/>
              <a:t>adott </a:t>
            </a:r>
            <a:r>
              <a:rPr lang="hu-HU" sz="2000" b="1" dirty="0" smtClean="0"/>
              <a:t>koronavárosi </a:t>
            </a:r>
            <a:r>
              <a:rPr lang="hu-HU" sz="2000" dirty="0" smtClean="0"/>
              <a:t>kiváltságjogokat a többi sóbánya-várossal együtt. / Huszt, Técső, Visk, Hosszúmező, Máramarossziget/</a:t>
            </a:r>
            <a:r>
              <a:rPr lang="sv-SE" sz="2000" dirty="0" smtClean="0"/>
              <a:t>.</a:t>
            </a:r>
            <a:r>
              <a:rPr lang="hu-HU" sz="2000" dirty="0" smtClean="0"/>
              <a:t> </a:t>
            </a:r>
            <a:endParaRPr lang="sv-SE" sz="2000" dirty="0" smtClean="0"/>
          </a:p>
          <a:p>
            <a:r>
              <a:rPr lang="hu-HU" sz="2000" dirty="0" smtClean="0"/>
              <a:t>Szent István tiszteletére szentelt rk. temploma 1888-ra készült el. </a:t>
            </a:r>
            <a:endParaRPr lang="sv-SE" sz="2000" dirty="0" smtClean="0"/>
          </a:p>
          <a:p>
            <a:r>
              <a:rPr lang="sv-SE" sz="2000" dirty="0" smtClean="0"/>
              <a:t>A </a:t>
            </a:r>
            <a:r>
              <a:rPr lang="hu-HU" sz="2000" dirty="0" smtClean="0"/>
              <a:t>ruszinok csak a XVIII. század közepén kezdtek betelepülni. </a:t>
            </a:r>
            <a:endParaRPr lang="sv-SE" sz="2000" dirty="0" smtClean="0"/>
          </a:p>
          <a:p>
            <a:r>
              <a:rPr lang="hu-HU" sz="2000" dirty="0" smtClean="0"/>
              <a:t>Trianon előtt, 1910-ben 4482 magyar, 855 ruszin, 434 német lakója volt. Mára a magyarok aránya 25 % alá csökkent.   </a:t>
            </a:r>
            <a:endParaRPr lang="sv-SE" sz="20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64</a:t>
            </a:fld>
            <a:endParaRPr lang="sv-SE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50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6404248" cy="1080120"/>
          </a:xfrm>
        </p:spPr>
        <p:txBody>
          <a:bodyPr>
            <a:normAutofit/>
          </a:bodyPr>
          <a:lstStyle/>
          <a:p>
            <a:r>
              <a:rPr lang="hu-HU" sz="2800" b="1" dirty="0"/>
              <a:t>Técső (Tjacsiv</a:t>
            </a:r>
            <a:r>
              <a:rPr lang="hu-HU" sz="2800" b="1" dirty="0" smtClean="0"/>
              <a:t>)</a:t>
            </a:r>
            <a:r>
              <a:rPr lang="sv-SE" sz="2800" b="1" dirty="0"/>
              <a:t> </a:t>
            </a:r>
            <a:r>
              <a:rPr lang="sv-SE" sz="2800" b="1" dirty="0" err="1"/>
              <a:t>Тячiв</a:t>
            </a:r>
            <a:endParaRPr lang="sv-SE" sz="28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65</a:t>
            </a:fld>
            <a:endParaRPr lang="sv-SE"/>
          </a:p>
        </p:txBody>
      </p:sp>
      <p:pic>
        <p:nvPicPr>
          <p:cNvPr id="1026" name="Picture 2" descr="Kárpátalja%20térk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3491880" y="1628800"/>
            <a:ext cx="4176464" cy="343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539552" y="5085184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400" dirty="0" err="1" smtClean="0"/>
              <a:t>Járási</a:t>
            </a:r>
            <a:r>
              <a:rPr lang="sv-SE" sz="2400" dirty="0" smtClean="0"/>
              <a:t> </a:t>
            </a:r>
            <a:r>
              <a:rPr lang="sv-SE" sz="2400" dirty="0" err="1" smtClean="0"/>
              <a:t>székhely</a:t>
            </a:r>
            <a:r>
              <a:rPr lang="sv-SE" sz="2400" dirty="0" smtClean="0"/>
              <a:t> a Tisza jobb </a:t>
            </a:r>
            <a:r>
              <a:rPr lang="sv-SE" sz="2400" dirty="0" err="1" smtClean="0"/>
              <a:t>partján</a:t>
            </a:r>
            <a:r>
              <a:rPr lang="sv-SE" sz="2400" dirty="0" smtClean="0"/>
              <a:t>, </a:t>
            </a:r>
            <a:r>
              <a:rPr lang="sv-SE" sz="2400" dirty="0" err="1"/>
              <a:t>festői</a:t>
            </a:r>
            <a:r>
              <a:rPr lang="sv-SE" sz="2400" dirty="0"/>
              <a:t> </a:t>
            </a:r>
            <a:r>
              <a:rPr lang="sv-SE" sz="2400" dirty="0" err="1"/>
              <a:t>hegyek</a:t>
            </a:r>
            <a:r>
              <a:rPr lang="sv-SE" sz="2400" dirty="0"/>
              <a:t> </a:t>
            </a:r>
            <a:r>
              <a:rPr lang="sv-SE" sz="2400" dirty="0" err="1"/>
              <a:t>völgyében</a:t>
            </a:r>
            <a:r>
              <a:rPr lang="sv-SE" sz="2400" dirty="0" smtClean="0"/>
              <a:t>.</a:t>
            </a:r>
            <a:r>
              <a:rPr lang="hu-HU" sz="2400" dirty="0"/>
              <a:t> </a:t>
            </a:r>
            <a:r>
              <a:rPr lang="sv-SE" sz="2400" dirty="0" smtClean="0"/>
              <a:t>K</a:t>
            </a:r>
            <a:r>
              <a:rPr lang="hu-HU" sz="2400" dirty="0" smtClean="0"/>
              <a:t>özel </a:t>
            </a:r>
            <a:r>
              <a:rPr lang="sv-SE" sz="2400" dirty="0" smtClean="0"/>
              <a:t>10 000 </a:t>
            </a:r>
            <a:r>
              <a:rPr lang="hu-HU" sz="2400" dirty="0" smtClean="0"/>
              <a:t>lak</a:t>
            </a:r>
            <a:r>
              <a:rPr lang="sv-SE" sz="2400" dirty="0" err="1" smtClean="0"/>
              <a:t>ossal</a:t>
            </a:r>
            <a:r>
              <a:rPr lang="sv-SE" sz="2400" dirty="0" smtClean="0"/>
              <a:t>, </a:t>
            </a:r>
            <a:r>
              <a:rPr lang="sv-SE" sz="2400" dirty="0" err="1" smtClean="0"/>
              <a:t>ezek</a:t>
            </a:r>
            <a:r>
              <a:rPr lang="sv-SE" sz="2400" dirty="0" smtClean="0"/>
              <a:t> </a:t>
            </a:r>
            <a:r>
              <a:rPr lang="sv-SE" sz="2400" dirty="0" err="1" smtClean="0"/>
              <a:t>egynegyede</a:t>
            </a:r>
            <a:r>
              <a:rPr lang="sv-SE" sz="2400" dirty="0" smtClean="0"/>
              <a:t> </a:t>
            </a:r>
            <a:r>
              <a:rPr lang="hu-HU" sz="2400" dirty="0" smtClean="0"/>
              <a:t>magyar</a:t>
            </a:r>
            <a:r>
              <a:rPr lang="sv-SE" sz="2400" dirty="0" smtClean="0"/>
              <a:t>.  A XIV. </a:t>
            </a:r>
            <a:r>
              <a:rPr lang="sv-SE" sz="2400" dirty="0" err="1"/>
              <a:t>s</a:t>
            </a:r>
            <a:r>
              <a:rPr lang="sv-SE" sz="2400" dirty="0" err="1" smtClean="0"/>
              <a:t>zázadban</a:t>
            </a:r>
            <a:r>
              <a:rPr lang="sv-SE" sz="2400" dirty="0" smtClean="0"/>
              <a:t> Károly </a:t>
            </a:r>
            <a:r>
              <a:rPr lang="sv-SE" sz="2400" dirty="0" err="1" smtClean="0"/>
              <a:t>Róbert</a:t>
            </a:r>
            <a:r>
              <a:rPr lang="sv-SE" sz="2400" dirty="0" smtClean="0"/>
              <a:t> </a:t>
            </a:r>
            <a:r>
              <a:rPr lang="sv-SE" sz="2400" dirty="0" err="1" smtClean="0"/>
              <a:t>rendelete</a:t>
            </a:r>
            <a:r>
              <a:rPr lang="sv-SE" sz="2400" dirty="0" smtClean="0"/>
              <a:t> </a:t>
            </a:r>
            <a:r>
              <a:rPr lang="sv-SE" sz="2400" dirty="0" err="1" smtClean="0"/>
              <a:t>értelmében</a:t>
            </a:r>
            <a:r>
              <a:rPr lang="sv-SE" sz="2400" dirty="0" smtClean="0"/>
              <a:t> </a:t>
            </a:r>
            <a:r>
              <a:rPr lang="sv-SE" sz="2400" dirty="0" err="1" smtClean="0"/>
              <a:t>az</a:t>
            </a:r>
            <a:r>
              <a:rPr lang="sv-SE" sz="2400" dirty="0" smtClean="0"/>
              <a:t> </a:t>
            </a:r>
            <a:r>
              <a:rPr lang="sv-SE" sz="2400" dirty="0" err="1" smtClean="0"/>
              <a:t>öt</a:t>
            </a:r>
            <a:r>
              <a:rPr lang="sv-SE" sz="2400" dirty="0" smtClean="0"/>
              <a:t> </a:t>
            </a:r>
            <a:r>
              <a:rPr lang="sv-SE" sz="2400" dirty="0" err="1" smtClean="0"/>
              <a:t>máramarosi</a:t>
            </a:r>
            <a:r>
              <a:rPr lang="sv-SE" sz="2400" dirty="0" smtClean="0"/>
              <a:t> </a:t>
            </a:r>
            <a:r>
              <a:rPr lang="sv-SE" sz="2400" dirty="0" err="1" smtClean="0"/>
              <a:t>koronavárosok</a:t>
            </a:r>
            <a:r>
              <a:rPr lang="sv-SE" sz="2400" dirty="0" smtClean="0"/>
              <a:t> </a:t>
            </a:r>
            <a:r>
              <a:rPr lang="sv-SE" sz="2400" dirty="0" err="1" smtClean="0"/>
              <a:t>egyike</a:t>
            </a:r>
            <a:r>
              <a:rPr lang="sv-SE" sz="2400" dirty="0" smtClean="0"/>
              <a:t>.</a:t>
            </a:r>
            <a:endParaRPr lang="sv-SE" dirty="0"/>
          </a:p>
        </p:txBody>
      </p:sp>
      <p:pic>
        <p:nvPicPr>
          <p:cNvPr id="3074" name="Picture 2" descr="Técs&amp;odblac; cím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6880" y="509612"/>
            <a:ext cx="1905000" cy="2238376"/>
          </a:xfrm>
          <a:prstGeom prst="rect">
            <a:avLst/>
          </a:prstGeom>
          <a:noFill/>
        </p:spPr>
      </p:pic>
      <p:cxnSp>
        <p:nvCxnSpPr>
          <p:cNvPr id="10" name="Rak pil 9"/>
          <p:cNvCxnSpPr/>
          <p:nvPr/>
        </p:nvCxnSpPr>
        <p:spPr>
          <a:xfrm>
            <a:off x="5364088" y="1268760"/>
            <a:ext cx="432048" cy="302433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ktangel 2"/>
          <p:cNvSpPr/>
          <p:nvPr/>
        </p:nvSpPr>
        <p:spPr>
          <a:xfrm>
            <a:off x="1509253" y="3140968"/>
            <a:ext cx="1948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5400" b="1" dirty="0" smtClean="0"/>
              <a:t>2017</a:t>
            </a:r>
            <a:endParaRPr lang="sv-SE" sz="54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235" y="620688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593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07724" y="2502583"/>
            <a:ext cx="4042792" cy="391703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sv-SE" dirty="0"/>
              <a:t>A </a:t>
            </a:r>
            <a:r>
              <a:rPr lang="sv-SE" dirty="0" err="1"/>
              <a:t>técsői</a:t>
            </a:r>
            <a:r>
              <a:rPr lang="sv-SE" dirty="0"/>
              <a:t> </a:t>
            </a:r>
            <a:r>
              <a:rPr lang="sv-SE" dirty="0" smtClean="0"/>
              <a:t>ref </a:t>
            </a:r>
            <a:r>
              <a:rPr lang="sv-SE" dirty="0"/>
              <a:t>templom </a:t>
            </a:r>
            <a:r>
              <a:rPr lang="sv-SE" dirty="0" smtClean="0"/>
              <a:t>a</a:t>
            </a:r>
          </a:p>
          <a:p>
            <a:pPr>
              <a:buNone/>
            </a:pPr>
            <a:r>
              <a:rPr lang="sv-SE" b="1" dirty="0" smtClean="0"/>
              <a:t>XIII</a:t>
            </a:r>
            <a:r>
              <a:rPr lang="sv-SE" b="1" dirty="0"/>
              <a:t>. </a:t>
            </a:r>
            <a:r>
              <a:rPr lang="sv-SE" b="1" dirty="0" err="1"/>
              <a:t>században</a:t>
            </a:r>
            <a:r>
              <a:rPr lang="sv-SE" b="1" dirty="0"/>
              <a:t> </a:t>
            </a:r>
            <a:r>
              <a:rPr lang="sv-SE" dirty="0" err="1" smtClean="0"/>
              <a:t>épült</a:t>
            </a:r>
            <a:r>
              <a:rPr lang="sv-SE" dirty="0" smtClean="0"/>
              <a:t>,</a:t>
            </a:r>
          </a:p>
          <a:p>
            <a:pPr>
              <a:buNone/>
            </a:pPr>
            <a:r>
              <a:rPr lang="sv-SE" dirty="0" smtClean="0"/>
              <a:t>1546-tól </a:t>
            </a:r>
            <a:r>
              <a:rPr lang="sv-SE" dirty="0" err="1" smtClean="0"/>
              <a:t>református</a:t>
            </a:r>
            <a:endParaRPr lang="sv-SE" dirty="0"/>
          </a:p>
          <a:p>
            <a:pPr>
              <a:buNone/>
            </a:pPr>
            <a:r>
              <a:rPr lang="sv-SE" dirty="0" err="1" smtClean="0"/>
              <a:t>tulajdon</a:t>
            </a:r>
            <a:r>
              <a:rPr lang="sv-SE" dirty="0" smtClean="0"/>
              <a:t>. </a:t>
            </a:r>
            <a:endParaRPr lang="sv-SE" dirty="0"/>
          </a:p>
          <a:p>
            <a:pPr>
              <a:buNone/>
            </a:pPr>
            <a:r>
              <a:rPr lang="sv-SE" dirty="0" err="1" smtClean="0"/>
              <a:t>Jelentősebb</a:t>
            </a:r>
            <a:r>
              <a:rPr lang="sv-SE" dirty="0"/>
              <a:t> </a:t>
            </a:r>
            <a:r>
              <a:rPr lang="sv-SE" dirty="0" err="1" smtClean="0"/>
              <a:t>átépítés</a:t>
            </a:r>
            <a:r>
              <a:rPr lang="sv-SE" dirty="0" smtClean="0"/>
              <a:t> </a:t>
            </a:r>
            <a:r>
              <a:rPr lang="sv-SE" dirty="0"/>
              <a:t>a </a:t>
            </a:r>
          </a:p>
          <a:p>
            <a:pPr>
              <a:buNone/>
            </a:pPr>
            <a:r>
              <a:rPr lang="sv-SE" dirty="0" smtClean="0"/>
              <a:t>XVIII</a:t>
            </a:r>
            <a:r>
              <a:rPr lang="sv-SE" dirty="0"/>
              <a:t>. – </a:t>
            </a:r>
            <a:r>
              <a:rPr lang="sv-SE" dirty="0" smtClean="0"/>
              <a:t>XIX. </a:t>
            </a:r>
            <a:r>
              <a:rPr lang="sv-SE" dirty="0" err="1" smtClean="0"/>
              <a:t>században</a:t>
            </a:r>
            <a:r>
              <a:rPr lang="sv-SE" dirty="0" smtClean="0"/>
              <a:t>,</a:t>
            </a:r>
          </a:p>
          <a:p>
            <a:pPr>
              <a:buNone/>
            </a:pPr>
            <a:r>
              <a:rPr lang="sv-SE" dirty="0" err="1" smtClean="0"/>
              <a:t>ekkorkerült</a:t>
            </a:r>
            <a:r>
              <a:rPr lang="sv-SE" dirty="0" smtClean="0"/>
              <a:t> </a:t>
            </a:r>
            <a:r>
              <a:rPr lang="sv-SE" dirty="0" err="1" smtClean="0"/>
              <a:t>sor</a:t>
            </a:r>
            <a:r>
              <a:rPr lang="sv-SE" dirty="0" smtClean="0"/>
              <a:t> </a:t>
            </a:r>
            <a:r>
              <a:rPr lang="sv-SE" dirty="0" err="1" smtClean="0"/>
              <a:t>csúcsos</a:t>
            </a:r>
            <a:r>
              <a:rPr lang="sv-SE" dirty="0" smtClean="0"/>
              <a:t> </a:t>
            </a:r>
            <a:r>
              <a:rPr lang="sv-SE" dirty="0" err="1" smtClean="0"/>
              <a:t>sisakú</a:t>
            </a:r>
            <a:endParaRPr lang="sv-SE" dirty="0" smtClean="0"/>
          </a:p>
          <a:p>
            <a:pPr>
              <a:buNone/>
            </a:pPr>
            <a:r>
              <a:rPr lang="sv-SE" dirty="0" smtClean="0"/>
              <a:t>4 </a:t>
            </a:r>
            <a:r>
              <a:rPr lang="sv-SE" dirty="0" err="1" smtClean="0"/>
              <a:t>fiatornyos</a:t>
            </a:r>
            <a:r>
              <a:rPr lang="sv-SE" dirty="0"/>
              <a:t> </a:t>
            </a:r>
            <a:r>
              <a:rPr lang="sv-SE" dirty="0" err="1" smtClean="0"/>
              <a:t>tornyának</a:t>
            </a:r>
            <a:endParaRPr lang="sv-SE" dirty="0"/>
          </a:p>
          <a:p>
            <a:pPr>
              <a:buNone/>
            </a:pPr>
            <a:r>
              <a:rPr lang="sv-SE" dirty="0" err="1" smtClean="0"/>
              <a:t>felépítésére</a:t>
            </a:r>
            <a:r>
              <a:rPr lang="sv-SE" dirty="0" smtClean="0"/>
              <a:t> is, </a:t>
            </a:r>
            <a:r>
              <a:rPr lang="sv-SE" dirty="0" err="1" smtClean="0"/>
              <a:t>építészetileg</a:t>
            </a:r>
            <a:endParaRPr lang="sv-SE" dirty="0" smtClean="0"/>
          </a:p>
          <a:p>
            <a:pPr>
              <a:buNone/>
            </a:pPr>
            <a:r>
              <a:rPr lang="sv-SE" dirty="0" err="1" smtClean="0"/>
              <a:t>késő</a:t>
            </a:r>
            <a:r>
              <a:rPr lang="sv-SE" dirty="0" smtClean="0"/>
              <a:t> </a:t>
            </a:r>
            <a:r>
              <a:rPr lang="sv-SE" dirty="0" err="1" smtClean="0"/>
              <a:t>barokk</a:t>
            </a:r>
            <a:r>
              <a:rPr lang="sv-SE" dirty="0" smtClean="0"/>
              <a:t> </a:t>
            </a:r>
            <a:r>
              <a:rPr lang="sv-SE" dirty="0" err="1" smtClean="0"/>
              <a:t>stílusú</a:t>
            </a:r>
            <a:r>
              <a:rPr lang="sv-SE" dirty="0" smtClean="0"/>
              <a:t>.</a:t>
            </a:r>
            <a:r>
              <a:rPr lang="sv-SE" dirty="0"/>
              <a:t> 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66</a:t>
            </a:fld>
            <a:endParaRPr lang="sv-SE"/>
          </a:p>
        </p:txBody>
      </p:sp>
      <p:pic>
        <p:nvPicPr>
          <p:cNvPr id="4" name="Bildobjekt 3" descr="Kárpátaljai Reformástus Egyházkerüle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03180"/>
            <a:ext cx="6624816" cy="101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 descr="C:\Users\Békássy N Albert\AppData\Local\Microsoft\Windows\Temporary Internet Files\Content.Outlook\6FNAUE3B\PIC00012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6724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395536" y="476672"/>
            <a:ext cx="5511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/>
              <a:t>Kárpátalja legkeletibb ref közössége</a:t>
            </a:r>
            <a:endParaRPr lang="sv-SE" sz="2800" b="1" dirty="0"/>
          </a:p>
        </p:txBody>
      </p:sp>
      <p:sp>
        <p:nvSpPr>
          <p:cNvPr id="7" name="Rektangel 6"/>
          <p:cNvSpPr/>
          <p:nvPr/>
        </p:nvSpPr>
        <p:spPr>
          <a:xfrm>
            <a:off x="4716016" y="6093296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 dirty="0" smtClean="0"/>
              <a:t>F</a:t>
            </a:r>
            <a:r>
              <a:rPr lang="hu-HU" sz="1600" b="1" dirty="0" smtClean="0"/>
              <a:t>estett kazettás</a:t>
            </a:r>
            <a:r>
              <a:rPr lang="sv-SE" sz="1600" b="1" dirty="0" smtClean="0"/>
              <a:t> </a:t>
            </a:r>
            <a:r>
              <a:rPr lang="hu-HU" sz="1600" b="1" dirty="0" smtClean="0"/>
              <a:t>mennyezetű</a:t>
            </a:r>
            <a:r>
              <a:rPr lang="sv-SE" sz="1600" b="1" dirty="0" smtClean="0"/>
              <a:t> ref. templom</a:t>
            </a:r>
            <a:endParaRPr lang="sv-SE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6892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http://www.magyarorszag-szep.hu/Tecso/images/img_67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1403648" y="332656"/>
            <a:ext cx="65612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 </a:t>
            </a:r>
            <a:r>
              <a:rPr lang="hu-HU" sz="2400" b="1" dirty="0" smtClean="0"/>
              <a:t>Técső</a:t>
            </a:r>
            <a:r>
              <a:rPr lang="sv-SE" sz="2400" b="1" dirty="0" smtClean="0"/>
              <a:t> – </a:t>
            </a:r>
            <a:r>
              <a:rPr lang="hu-HU" sz="2400" b="1" dirty="0" smtClean="0"/>
              <a:t>Thechew</a:t>
            </a:r>
            <a:r>
              <a:rPr lang="sv-SE" sz="2400" b="1" dirty="0" smtClean="0"/>
              <a:t> – </a:t>
            </a:r>
            <a:r>
              <a:rPr lang="sv-SE" sz="2400" b="1" dirty="0" err="1" smtClean="0"/>
              <a:t>Тячiв</a:t>
            </a:r>
            <a:r>
              <a:rPr lang="sv-SE" sz="2400" b="1" dirty="0" smtClean="0"/>
              <a:t> a Tisza jobb </a:t>
            </a:r>
            <a:r>
              <a:rPr lang="sv-SE" sz="2400" b="1" dirty="0" err="1" smtClean="0"/>
              <a:t>partján</a:t>
            </a:r>
            <a:endParaRPr lang="sv-SE" sz="2400" b="1" dirty="0" smtClean="0"/>
          </a:p>
          <a:p>
            <a:pPr algn="ctr"/>
            <a:r>
              <a:rPr lang="sv-SE" sz="2400" b="1" dirty="0" err="1" smtClean="0"/>
              <a:t>az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ukrán-román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határ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közvetlen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szomszédságában</a:t>
            </a:r>
            <a:endParaRPr lang="sv-SE" sz="2400" b="1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67</a:t>
            </a:fld>
            <a:endParaRPr lang="sv-SE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564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Nevezetességek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A </a:t>
            </a:r>
            <a:r>
              <a:rPr lang="sv-SE" dirty="0" err="1"/>
              <a:t>Kossuth-mellszobor</a:t>
            </a:r>
            <a:r>
              <a:rPr lang="sv-SE" dirty="0"/>
              <a:t> 1896-ban </a:t>
            </a:r>
            <a:r>
              <a:rPr lang="sv-SE" dirty="0" err="1"/>
              <a:t>készült</a:t>
            </a:r>
            <a:r>
              <a:rPr lang="sv-SE" dirty="0" smtClean="0"/>
              <a:t>.</a:t>
            </a:r>
            <a:br>
              <a:rPr lang="sv-SE" dirty="0" smtClean="0"/>
            </a:br>
            <a:endParaRPr lang="sv-SE" dirty="0" smtClean="0"/>
          </a:p>
          <a:p>
            <a:r>
              <a:rPr lang="sv-SE" dirty="0" smtClean="0"/>
              <a:t> </a:t>
            </a:r>
            <a:r>
              <a:rPr lang="sv-SE" dirty="0"/>
              <a:t>A </a:t>
            </a:r>
            <a:r>
              <a:rPr lang="sv-SE" dirty="0" err="1"/>
              <a:t>központban</a:t>
            </a:r>
            <a:r>
              <a:rPr lang="sv-SE" dirty="0"/>
              <a:t> </a:t>
            </a:r>
            <a:r>
              <a:rPr lang="sv-SE" dirty="0" err="1"/>
              <a:t>áll</a:t>
            </a:r>
            <a:r>
              <a:rPr lang="sv-SE" dirty="0"/>
              <a:t> </a:t>
            </a:r>
            <a:r>
              <a:rPr lang="sv-SE" dirty="0" err="1"/>
              <a:t>Hollósy</a:t>
            </a:r>
            <a:r>
              <a:rPr lang="sv-SE" dirty="0"/>
              <a:t> Simon </a:t>
            </a:r>
            <a:r>
              <a:rPr lang="sv-SE" dirty="0" err="1"/>
              <a:t>festőművész</a:t>
            </a:r>
            <a:r>
              <a:rPr lang="sv-SE" dirty="0"/>
              <a:t> </a:t>
            </a:r>
            <a:r>
              <a:rPr lang="sv-SE" dirty="0" err="1"/>
              <a:t>egykori</a:t>
            </a:r>
            <a:r>
              <a:rPr lang="sv-SE" dirty="0"/>
              <a:t> </a:t>
            </a:r>
            <a:r>
              <a:rPr lang="sv-SE" dirty="0" err="1"/>
              <a:t>alkotóháza</a:t>
            </a:r>
            <a:r>
              <a:rPr lang="sv-SE" dirty="0"/>
              <a:t>, </a:t>
            </a:r>
            <a:r>
              <a:rPr lang="sv-SE" dirty="0" err="1"/>
              <a:t>ahol</a:t>
            </a:r>
            <a:r>
              <a:rPr lang="sv-SE" dirty="0"/>
              <a:t> 1915-től </a:t>
            </a:r>
            <a:r>
              <a:rPr lang="sv-SE" dirty="0" err="1"/>
              <a:t>haláláig</a:t>
            </a:r>
            <a:r>
              <a:rPr lang="sv-SE" dirty="0"/>
              <a:t>, 1918-ig </a:t>
            </a:r>
            <a:r>
              <a:rPr lang="sv-SE" dirty="0" err="1"/>
              <a:t>élt</a:t>
            </a:r>
            <a:r>
              <a:rPr lang="sv-SE" dirty="0" smtClean="0"/>
              <a:t>.</a:t>
            </a:r>
            <a:br>
              <a:rPr lang="sv-SE" dirty="0" smtClean="0"/>
            </a:br>
            <a:endParaRPr lang="sv-SE" dirty="0" smtClean="0"/>
          </a:p>
          <a:p>
            <a:r>
              <a:rPr lang="hu-HU" dirty="0" smtClean="0"/>
              <a:t>A</a:t>
            </a:r>
            <a:r>
              <a:rPr lang="sv-SE" dirty="0" smtClean="0"/>
              <a:t> </a:t>
            </a:r>
            <a:r>
              <a:rPr lang="hu-HU" dirty="0" smtClean="0"/>
              <a:t>Magyar Tannyelvű Református Líceum</a:t>
            </a:r>
            <a:r>
              <a:rPr lang="sv-SE" dirty="0" smtClean="0"/>
              <a:t> </a:t>
            </a:r>
            <a:r>
              <a:rPr lang="hu-HU" sz="1500" b="1" u="sng" dirty="0" smtClean="0">
                <a:hlinkClick r:id="rId2"/>
              </a:rPr>
              <a:t>http://liceum.tyachiv.info/Hun/index.html</a:t>
            </a:r>
            <a:r>
              <a:rPr lang="hu-HU" sz="1500" b="1" dirty="0" smtClean="0"/>
              <a:t>.</a:t>
            </a:r>
            <a:r>
              <a:rPr lang="sv-SE" sz="1500" b="1" dirty="0" smtClean="0"/>
              <a:t> </a:t>
            </a:r>
            <a:r>
              <a:rPr lang="hu-HU" dirty="0" smtClean="0"/>
              <a:t>alapkőletétel</a:t>
            </a:r>
            <a:r>
              <a:rPr lang="sv-SE" dirty="0" smtClean="0"/>
              <a:t> 1999. aug. 28</a:t>
            </a:r>
            <a:r>
              <a:rPr lang="sv-SE" b="1" dirty="0" smtClean="0"/>
              <a:t>. </a:t>
            </a:r>
            <a:r>
              <a:rPr lang="hu-HU" dirty="0" smtClean="0"/>
              <a:t>Antall Józsefné, Entz Géza</a:t>
            </a:r>
            <a:r>
              <a:rPr lang="sv-SE" dirty="0" smtClean="0"/>
              <a:t> </a:t>
            </a:r>
            <a:r>
              <a:rPr lang="sv-SE" dirty="0" err="1" smtClean="0"/>
              <a:t>és</a:t>
            </a:r>
            <a:r>
              <a:rPr lang="hu-HU" dirty="0" smtClean="0"/>
              <a:t> Kálmán Attila</a:t>
            </a:r>
            <a:r>
              <a:rPr lang="sv-SE" dirty="0" smtClean="0"/>
              <a:t>.</a:t>
            </a:r>
            <a:br>
              <a:rPr lang="sv-SE" dirty="0" smtClean="0"/>
            </a:br>
            <a:r>
              <a:rPr lang="hu-HU" i="1" dirty="0" smtClean="0"/>
              <a:t>Ambrus Pál</a:t>
            </a:r>
            <a:r>
              <a:rPr lang="sv-SE" dirty="0"/>
              <a:t> </a:t>
            </a:r>
            <a:r>
              <a:rPr lang="sv-SE" dirty="0" smtClean="0"/>
              <a:t>a </a:t>
            </a:r>
            <a:r>
              <a:rPr lang="sv-SE" dirty="0" err="1" smtClean="0"/>
              <a:t>Lic</a:t>
            </a:r>
            <a:r>
              <a:rPr lang="hu-HU" dirty="0" smtClean="0"/>
              <a:t>eum </a:t>
            </a:r>
            <a:r>
              <a:rPr lang="sv-SE" dirty="0" err="1" smtClean="0"/>
              <a:t>nyug</a:t>
            </a:r>
            <a:r>
              <a:rPr lang="sv-SE" dirty="0" smtClean="0"/>
              <a:t>. i</a:t>
            </a:r>
            <a:r>
              <a:rPr lang="hu-HU" dirty="0" smtClean="0"/>
              <a:t>skolaigazgatój</a:t>
            </a:r>
            <a:r>
              <a:rPr lang="sv-SE" dirty="0" smtClean="0"/>
              <a:t>a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68</a:t>
            </a:fld>
            <a:endParaRPr lang="sv-S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50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dirty="0" smtClean="0"/>
              <a:t> </a:t>
            </a:r>
            <a:r>
              <a:rPr lang="sv-SE" sz="2800" b="1" dirty="0" err="1" smtClean="0"/>
              <a:t>Hollósy</a:t>
            </a:r>
            <a:r>
              <a:rPr lang="sv-SE" sz="2800" b="1" dirty="0" smtClean="0"/>
              <a:t> Simon </a:t>
            </a:r>
            <a:r>
              <a:rPr lang="sv-SE" sz="2800" b="1" dirty="0" err="1" smtClean="0"/>
              <a:t>festőművész</a:t>
            </a:r>
            <a:r>
              <a:rPr lang="sv-SE" sz="2800" b="1" dirty="0" smtClean="0"/>
              <a:t> </a:t>
            </a:r>
            <a:r>
              <a:rPr lang="sv-SE" sz="2800" b="1" dirty="0" err="1" smtClean="0"/>
              <a:t>emléktábla</a:t>
            </a:r>
            <a:endParaRPr lang="sv-SE" sz="2800" b="1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69</a:t>
            </a:fld>
            <a:endParaRPr lang="sv-SE"/>
          </a:p>
        </p:txBody>
      </p:sp>
      <p:pic>
        <p:nvPicPr>
          <p:cNvPr id="4" name="Picture 2" descr="C:\Users\Békássy N Albert\Pictures\DSC00249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916832"/>
            <a:ext cx="4860125" cy="364390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44824"/>
            <a:ext cx="26955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8567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344816" cy="1143000"/>
          </a:xfrm>
        </p:spPr>
        <p:txBody>
          <a:bodyPr/>
          <a:lstStyle/>
          <a:p>
            <a:r>
              <a:rPr lang="sv-SE" sz="3200" dirty="0" smtClean="0"/>
              <a:t>Hol </a:t>
            </a:r>
            <a:r>
              <a:rPr lang="sv-SE" sz="3200" dirty="0" err="1" smtClean="0"/>
              <a:t>tartunk</a:t>
            </a:r>
            <a:r>
              <a:rPr lang="sv-SE" sz="3200" dirty="0" smtClean="0"/>
              <a:t> </a:t>
            </a:r>
            <a:r>
              <a:rPr lang="sv-SE" sz="3200" dirty="0" err="1" smtClean="0"/>
              <a:t>ma</a:t>
            </a:r>
            <a:r>
              <a:rPr lang="sv-SE" sz="3200" dirty="0" smtClean="0"/>
              <a:t>?</a:t>
            </a:r>
            <a:endParaRPr lang="sv-SE" sz="3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600201"/>
            <a:ext cx="8640960" cy="4493095"/>
          </a:xfrm>
        </p:spPr>
        <p:txBody>
          <a:bodyPr>
            <a:normAutofit fontScale="92500"/>
          </a:bodyPr>
          <a:lstStyle/>
          <a:p>
            <a:r>
              <a:rPr lang="sv-SE" sz="3000" dirty="0" smtClean="0"/>
              <a:t>1 944: </a:t>
            </a:r>
            <a:r>
              <a:rPr lang="sv-SE" sz="3000" dirty="0" err="1" smtClean="0"/>
              <a:t>Egyházjogi</a:t>
            </a:r>
            <a:r>
              <a:rPr lang="sv-SE" sz="3000" dirty="0" smtClean="0"/>
              <a:t> </a:t>
            </a:r>
            <a:r>
              <a:rPr lang="sv-SE" sz="3000" dirty="0" err="1"/>
              <a:t>legitimáció</a:t>
            </a:r>
            <a:r>
              <a:rPr lang="sv-SE" sz="3000" dirty="0" smtClean="0">
                <a:sym typeface="Wingdings" panose="05000000000000000000" pitchFamily="2" charset="2"/>
              </a:rPr>
              <a:t> </a:t>
            </a:r>
            <a:r>
              <a:rPr lang="sv-SE" sz="3000" dirty="0" err="1" smtClean="0">
                <a:sym typeface="Wingdings" panose="05000000000000000000" pitchFamily="2" charset="2"/>
              </a:rPr>
              <a:t>folyamatosan</a:t>
            </a:r>
            <a:r>
              <a:rPr lang="sv-SE" sz="3000" dirty="0">
                <a:sym typeface="Wingdings" panose="05000000000000000000" pitchFamily="2" charset="2"/>
              </a:rPr>
              <a:t> </a:t>
            </a:r>
            <a:r>
              <a:rPr lang="sv-SE" sz="3000" dirty="0" err="1" smtClean="0">
                <a:sym typeface="Wingdings" panose="05000000000000000000" pitchFamily="2" charset="2"/>
              </a:rPr>
              <a:t>szolgálat</a:t>
            </a:r>
            <a:r>
              <a:rPr lang="sv-SE" sz="3000" dirty="0" smtClean="0">
                <a:sym typeface="Wingdings" panose="05000000000000000000" pitchFamily="2" charset="2"/>
              </a:rPr>
              <a:t> </a:t>
            </a:r>
          </a:p>
          <a:p>
            <a:r>
              <a:rPr lang="sv-SE" sz="3000" dirty="0" smtClean="0"/>
              <a:t>2 001: </a:t>
            </a:r>
            <a:r>
              <a:rPr lang="sv-SE" sz="3000" dirty="0" err="1" smtClean="0"/>
              <a:t>Úniós</a:t>
            </a:r>
            <a:r>
              <a:rPr lang="sv-SE" sz="3000" dirty="0" smtClean="0"/>
              <a:t> </a:t>
            </a:r>
            <a:r>
              <a:rPr lang="sv-SE" sz="3000" dirty="0" err="1" smtClean="0"/>
              <a:t>népegyházi</a:t>
            </a:r>
            <a:r>
              <a:rPr lang="sv-SE" sz="3000" dirty="0" smtClean="0"/>
              <a:t> </a:t>
            </a:r>
            <a:r>
              <a:rPr lang="sv-SE" sz="3000" dirty="0" err="1" smtClean="0"/>
              <a:t>polgárjogi</a:t>
            </a:r>
            <a:r>
              <a:rPr lang="sv-SE" sz="3000" dirty="0" smtClean="0"/>
              <a:t> ALAPÍTVÁNY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en-US" sz="1600" dirty="0"/>
              <a:t>listed in the </a:t>
            </a:r>
            <a:r>
              <a:rPr lang="en-US" sz="1600" b="1" dirty="0">
                <a:solidFill>
                  <a:srgbClr val="FF0000"/>
                </a:solidFill>
              </a:rPr>
              <a:t>Commercial Register of the Chamber of Commerce </a:t>
            </a:r>
            <a:r>
              <a:rPr lang="en-US" sz="1600" b="1" dirty="0" smtClean="0">
                <a:solidFill>
                  <a:srgbClr val="FF0000"/>
                </a:solidFill>
              </a:rPr>
              <a:t>Den Haag </a:t>
            </a:r>
            <a:r>
              <a:rPr lang="en-US" sz="1600" dirty="0" smtClean="0"/>
              <a:t>under file</a:t>
            </a:r>
            <a:br>
              <a:rPr lang="en-US" sz="1600" dirty="0" smtClean="0"/>
            </a:br>
            <a:r>
              <a:rPr lang="en-GB" sz="1600" b="1" dirty="0" err="1"/>
              <a:t>Stichting</a:t>
            </a:r>
            <a:r>
              <a:rPr lang="en-GB" sz="1600" b="1" dirty="0"/>
              <a:t># </a:t>
            </a:r>
            <a:r>
              <a:rPr lang="en-GB" sz="1600" b="1" dirty="0" smtClean="0"/>
              <a:t>NL27262806 </a:t>
            </a:r>
            <a:r>
              <a:rPr lang="hu-HU" sz="1600" b="1" dirty="0"/>
              <a:t>Hongaarse </a:t>
            </a:r>
            <a:r>
              <a:rPr lang="hu-HU" sz="1600" b="1" dirty="0" smtClean="0"/>
              <a:t>’Református</a:t>
            </a:r>
            <a:r>
              <a:rPr lang="hu-HU" sz="1600" b="1" dirty="0"/>
              <a:t>’ Pastorale-Dienst in </a:t>
            </a:r>
            <a:r>
              <a:rPr lang="hu-HU" sz="1600" b="1" dirty="0" smtClean="0"/>
              <a:t>West-Europa</a:t>
            </a:r>
            <a:r>
              <a:rPr lang="nl-NL" sz="1600" b="1" dirty="0"/>
              <a:t/>
            </a:r>
            <a:br>
              <a:rPr lang="nl-NL" sz="1600" b="1" dirty="0"/>
            </a:br>
            <a:r>
              <a:rPr lang="nl-NL" sz="1600" b="1" dirty="0" smtClean="0"/>
              <a:t>			               </a:t>
            </a:r>
            <a:r>
              <a:rPr lang="sv-SE" sz="7100" b="1" dirty="0" smtClean="0">
                <a:solidFill>
                  <a:srgbClr val="FF0000"/>
                </a:solidFill>
              </a:rPr>
              <a:t>↓</a:t>
            </a:r>
            <a:r>
              <a:rPr lang="nl-NL" sz="1600" b="1" dirty="0" smtClean="0"/>
              <a:t/>
            </a:r>
            <a:br>
              <a:rPr lang="nl-NL" sz="1600" b="1" dirty="0" smtClean="0"/>
            </a:br>
            <a:r>
              <a:rPr lang="sv-SE" sz="2600" b="1" dirty="0"/>
              <a:t>H</a:t>
            </a:r>
            <a:r>
              <a:rPr lang="hu-HU" sz="2600" b="1" dirty="0" smtClean="0"/>
              <a:t>ídépítés</a:t>
            </a:r>
            <a:r>
              <a:rPr lang="sv-SE" sz="2600" b="1" dirty="0" smtClean="0"/>
              <a:t>/</a:t>
            </a:r>
            <a:r>
              <a:rPr lang="sv-SE" sz="2600" b="1" dirty="0" err="1" smtClean="0"/>
              <a:t>lelki</a:t>
            </a:r>
            <a:r>
              <a:rPr lang="sv-SE" sz="2600" b="1" dirty="0" smtClean="0"/>
              <a:t> </a:t>
            </a:r>
            <a:r>
              <a:rPr lang="sv-SE" sz="2600" b="1" dirty="0" err="1"/>
              <a:t>vérkeringés</a:t>
            </a:r>
            <a:r>
              <a:rPr lang="sv-SE" sz="2600" b="1" dirty="0"/>
              <a:t> </a:t>
            </a:r>
            <a:r>
              <a:rPr lang="sv-SE" sz="2600" b="1" dirty="0" err="1" smtClean="0"/>
              <a:t>helyreállítása</a:t>
            </a:r>
            <a:r>
              <a:rPr lang="sv-SE" sz="2600" b="1" dirty="0" smtClean="0"/>
              <a:t> a </a:t>
            </a:r>
            <a:r>
              <a:rPr lang="sv-SE" sz="2600" b="1" dirty="0" err="1" smtClean="0"/>
              <a:t>Kárpátmedencével</a:t>
            </a:r>
            <a:r>
              <a:rPr lang="sv-SE" b="1" dirty="0"/>
              <a:t/>
            </a:r>
            <a:br>
              <a:rPr lang="sv-SE" b="1" dirty="0"/>
            </a:br>
            <a:r>
              <a:rPr lang="sv-SE" sz="200" b="1" dirty="0" smtClean="0"/>
              <a:t>  </a:t>
            </a:r>
            <a:endParaRPr lang="sv-SE" b="1" dirty="0" smtClean="0"/>
          </a:p>
          <a:p>
            <a:r>
              <a:rPr lang="sv-SE" sz="2400" dirty="0" smtClean="0"/>
              <a:t>A</a:t>
            </a:r>
            <a:r>
              <a:rPr lang="hu-HU" sz="2400" b="1" dirty="0" smtClean="0"/>
              <a:t> </a:t>
            </a:r>
            <a:r>
              <a:rPr lang="hu-HU" sz="2400" dirty="0"/>
              <a:t>nyugateurópai magyar ref</a:t>
            </a:r>
            <a:r>
              <a:rPr lang="sv-SE" sz="2400" dirty="0"/>
              <a:t>. </a:t>
            </a:r>
            <a:r>
              <a:rPr lang="hu-HU" sz="2400" dirty="0"/>
              <a:t>szórványt </a:t>
            </a:r>
            <a:r>
              <a:rPr lang="hu-HU" sz="2400" b="1" dirty="0"/>
              <a:t>megillető hely</a:t>
            </a:r>
            <a:r>
              <a:rPr lang="sv-SE" sz="2400" b="1" dirty="0"/>
              <a:t> </a:t>
            </a:r>
            <a:r>
              <a:rPr lang="sv-SE" sz="2400" b="1" dirty="0" err="1"/>
              <a:t>visszanyerése</a:t>
            </a:r>
            <a:r>
              <a:rPr lang="sv-SE" b="1" dirty="0"/>
              <a:t/>
            </a:r>
            <a:br>
              <a:rPr lang="sv-SE" b="1" dirty="0"/>
            </a:br>
            <a:r>
              <a:rPr lang="sv-SE" sz="1000" b="1" dirty="0" smtClean="0"/>
              <a:t>   </a:t>
            </a:r>
          </a:p>
          <a:p>
            <a:r>
              <a:rPr lang="sv-SE" sz="2200" dirty="0" err="1" smtClean="0"/>
              <a:t>Egység</a:t>
            </a:r>
            <a:r>
              <a:rPr lang="sv-SE" sz="2200" dirty="0" smtClean="0"/>
              <a:t> </a:t>
            </a:r>
            <a:r>
              <a:rPr lang="sv-SE" sz="2200" dirty="0"/>
              <a:t>a </a:t>
            </a:r>
            <a:r>
              <a:rPr lang="sv-SE" sz="2200" dirty="0" err="1"/>
              <a:t>külömböz</a:t>
            </a:r>
            <a:r>
              <a:rPr lang="hu-HU" sz="2200" dirty="0"/>
              <a:t>ő</a:t>
            </a:r>
            <a:r>
              <a:rPr lang="sv-SE" sz="2200" dirty="0" err="1"/>
              <a:t>ségben</a:t>
            </a:r>
            <a:r>
              <a:rPr lang="sv-SE" sz="2200" dirty="0"/>
              <a:t>: </a:t>
            </a:r>
            <a:r>
              <a:rPr lang="sv-SE" sz="2200" dirty="0" err="1"/>
              <a:t>szórványstratégia</a:t>
            </a:r>
            <a:r>
              <a:rPr lang="sv-SE" sz="2200" dirty="0"/>
              <a:t>, </a:t>
            </a:r>
            <a:r>
              <a:rPr lang="sv-SE" sz="2200" dirty="0" err="1" smtClean="0"/>
              <a:t>stb</a:t>
            </a:r>
            <a:r>
              <a:rPr lang="sv-SE" sz="2200" dirty="0" smtClean="0"/>
              <a:t/>
            </a:r>
            <a:br>
              <a:rPr lang="sv-SE" sz="2200" dirty="0" smtClean="0"/>
            </a:br>
            <a:endParaRPr lang="sv-SE" sz="2200" dirty="0" smtClean="0"/>
          </a:p>
          <a:p>
            <a:r>
              <a:rPr lang="sv-SE" sz="2200" dirty="0" err="1" smtClean="0"/>
              <a:t>Párbeszéd</a:t>
            </a:r>
            <a:r>
              <a:rPr lang="sv-SE" sz="2200" dirty="0" smtClean="0"/>
              <a:t> a </a:t>
            </a:r>
            <a:r>
              <a:rPr lang="sv-SE" sz="2200" dirty="0" err="1" smtClean="0"/>
              <a:t>Nyugat-Európai</a:t>
            </a:r>
            <a:r>
              <a:rPr lang="sv-SE" sz="2200" dirty="0" smtClean="0"/>
              <a:t> Magyar </a:t>
            </a:r>
            <a:r>
              <a:rPr lang="sv-SE" sz="2200" dirty="0" err="1" smtClean="0"/>
              <a:t>Protestáns</a:t>
            </a:r>
            <a:r>
              <a:rPr lang="sv-SE" sz="2200" dirty="0" smtClean="0"/>
              <a:t> </a:t>
            </a:r>
            <a:r>
              <a:rPr lang="sv-SE" sz="2200" dirty="0" err="1" smtClean="0"/>
              <a:t>Szervezettel</a:t>
            </a:r>
            <a:endParaRPr lang="sv-SE" sz="2200" dirty="0" smtClean="0"/>
          </a:p>
          <a:p>
            <a:endParaRPr lang="sv-SE" sz="3000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5A7A60-B55D-4F7D-83FB-3B545F263CB7}" type="datetime1">
              <a:rPr lang="sv-SE" smtClean="0"/>
              <a:pPr>
                <a:defRPr/>
              </a:pPr>
              <a:t>2016-07-13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NyEMRLSz-2015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626-22C3-41D8-96EE-6E4728800C35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5" name="Bi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3"/>
            <a:ext cx="1007343" cy="101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67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344816" cy="1143000"/>
          </a:xfrm>
        </p:spPr>
        <p:txBody>
          <a:bodyPr/>
          <a:lstStyle/>
          <a:p>
            <a:r>
              <a:rPr lang="sv-SE" sz="3200" dirty="0" smtClean="0"/>
              <a:t>Hol </a:t>
            </a:r>
            <a:r>
              <a:rPr lang="sv-SE" sz="3200" dirty="0" err="1" smtClean="0"/>
              <a:t>tartunk</a:t>
            </a:r>
            <a:r>
              <a:rPr lang="sv-SE" sz="3200" dirty="0" smtClean="0"/>
              <a:t> </a:t>
            </a:r>
            <a:r>
              <a:rPr lang="sv-SE" sz="3200" dirty="0" err="1" smtClean="0"/>
              <a:t>ma</a:t>
            </a:r>
            <a:r>
              <a:rPr lang="sv-SE" sz="3200" dirty="0" smtClean="0"/>
              <a:t>?</a:t>
            </a:r>
            <a:endParaRPr lang="sv-SE" sz="3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1600201"/>
            <a:ext cx="8640960" cy="4493095"/>
          </a:xfrm>
        </p:spPr>
        <p:txBody>
          <a:bodyPr>
            <a:normAutofit fontScale="92500"/>
          </a:bodyPr>
          <a:lstStyle/>
          <a:p>
            <a:r>
              <a:rPr lang="sv-SE" sz="3000" dirty="0" smtClean="0"/>
              <a:t>1 944: </a:t>
            </a:r>
            <a:r>
              <a:rPr lang="sv-SE" sz="3000" dirty="0" err="1" smtClean="0"/>
              <a:t>Egyházjogi</a:t>
            </a:r>
            <a:r>
              <a:rPr lang="sv-SE" sz="3000" dirty="0" smtClean="0"/>
              <a:t> </a:t>
            </a:r>
            <a:r>
              <a:rPr lang="sv-SE" sz="3000" dirty="0" err="1"/>
              <a:t>legitimáció</a:t>
            </a:r>
            <a:r>
              <a:rPr lang="sv-SE" sz="3000" dirty="0" smtClean="0">
                <a:sym typeface="Wingdings" panose="05000000000000000000" pitchFamily="2" charset="2"/>
              </a:rPr>
              <a:t> </a:t>
            </a:r>
            <a:r>
              <a:rPr lang="sv-SE" sz="3000" dirty="0" err="1" smtClean="0">
                <a:sym typeface="Wingdings" panose="05000000000000000000" pitchFamily="2" charset="2"/>
              </a:rPr>
              <a:t>folyamatosan</a:t>
            </a:r>
            <a:r>
              <a:rPr lang="sv-SE" sz="3000" dirty="0">
                <a:sym typeface="Wingdings" panose="05000000000000000000" pitchFamily="2" charset="2"/>
              </a:rPr>
              <a:t> </a:t>
            </a:r>
            <a:r>
              <a:rPr lang="sv-SE" sz="3000" dirty="0" err="1" smtClean="0">
                <a:sym typeface="Wingdings" panose="05000000000000000000" pitchFamily="2" charset="2"/>
              </a:rPr>
              <a:t>szolgálat</a:t>
            </a:r>
            <a:r>
              <a:rPr lang="sv-SE" sz="3000" dirty="0" smtClean="0">
                <a:sym typeface="Wingdings" panose="05000000000000000000" pitchFamily="2" charset="2"/>
              </a:rPr>
              <a:t> </a:t>
            </a:r>
          </a:p>
          <a:p>
            <a:r>
              <a:rPr lang="sv-SE" sz="3000" dirty="0" smtClean="0"/>
              <a:t>2 001: </a:t>
            </a:r>
            <a:r>
              <a:rPr lang="sv-SE" sz="3000" dirty="0" err="1" smtClean="0"/>
              <a:t>Úniós</a:t>
            </a:r>
            <a:r>
              <a:rPr lang="sv-SE" sz="3000" dirty="0" smtClean="0"/>
              <a:t> </a:t>
            </a:r>
            <a:r>
              <a:rPr lang="sv-SE" sz="3000" dirty="0" err="1" smtClean="0"/>
              <a:t>népegyházi</a:t>
            </a:r>
            <a:r>
              <a:rPr lang="sv-SE" sz="3000" dirty="0" smtClean="0"/>
              <a:t> </a:t>
            </a:r>
            <a:r>
              <a:rPr lang="sv-SE" sz="3000" dirty="0" err="1" smtClean="0"/>
              <a:t>polgárjogi</a:t>
            </a:r>
            <a:r>
              <a:rPr lang="sv-SE" sz="3000" dirty="0" smtClean="0"/>
              <a:t> ALAPÍTVÁNY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en-US" sz="1600" dirty="0"/>
              <a:t>listed in the </a:t>
            </a:r>
            <a:r>
              <a:rPr lang="en-US" sz="1600" b="1" dirty="0">
                <a:solidFill>
                  <a:srgbClr val="FF0000"/>
                </a:solidFill>
              </a:rPr>
              <a:t>Commercial Register of the Chamber of Commerce </a:t>
            </a:r>
            <a:r>
              <a:rPr lang="en-US" sz="1600" b="1" dirty="0" smtClean="0">
                <a:solidFill>
                  <a:srgbClr val="FF0000"/>
                </a:solidFill>
              </a:rPr>
              <a:t>Den Haag </a:t>
            </a:r>
            <a:r>
              <a:rPr lang="en-US" sz="1600" dirty="0" smtClean="0"/>
              <a:t>under file</a:t>
            </a:r>
            <a:br>
              <a:rPr lang="en-US" sz="1600" dirty="0" smtClean="0"/>
            </a:br>
            <a:r>
              <a:rPr lang="en-GB" sz="1600" b="1" dirty="0" err="1"/>
              <a:t>Stichting</a:t>
            </a:r>
            <a:r>
              <a:rPr lang="en-GB" sz="1600" b="1" dirty="0"/>
              <a:t># </a:t>
            </a:r>
            <a:r>
              <a:rPr lang="en-GB" sz="1600" b="1" dirty="0" smtClean="0"/>
              <a:t>NL27262806 </a:t>
            </a:r>
            <a:r>
              <a:rPr lang="hu-HU" sz="1600" b="1" dirty="0"/>
              <a:t>Hongaarse </a:t>
            </a:r>
            <a:r>
              <a:rPr lang="hu-HU" sz="1600" b="1" dirty="0" smtClean="0"/>
              <a:t>’Református</a:t>
            </a:r>
            <a:r>
              <a:rPr lang="hu-HU" sz="1600" b="1" dirty="0"/>
              <a:t>’ Pastorale-Dienst in </a:t>
            </a:r>
            <a:r>
              <a:rPr lang="hu-HU" sz="1600" b="1" dirty="0" smtClean="0"/>
              <a:t>West-Europa</a:t>
            </a:r>
            <a:r>
              <a:rPr lang="nl-NL" sz="1600" b="1" dirty="0"/>
              <a:t/>
            </a:r>
            <a:br>
              <a:rPr lang="nl-NL" sz="1600" b="1" dirty="0"/>
            </a:br>
            <a:r>
              <a:rPr lang="nl-NL" sz="1600" b="1" dirty="0" smtClean="0"/>
              <a:t>			               </a:t>
            </a:r>
            <a:r>
              <a:rPr lang="sv-SE" sz="7100" b="1" dirty="0" smtClean="0">
                <a:solidFill>
                  <a:srgbClr val="FF0000"/>
                </a:solidFill>
              </a:rPr>
              <a:t>↓</a:t>
            </a:r>
            <a:r>
              <a:rPr lang="nl-NL" sz="1600" b="1" dirty="0" smtClean="0"/>
              <a:t/>
            </a:r>
            <a:br>
              <a:rPr lang="nl-NL" sz="1600" b="1" dirty="0" smtClean="0"/>
            </a:br>
            <a:r>
              <a:rPr lang="sv-SE" sz="2600" b="1" dirty="0"/>
              <a:t>H</a:t>
            </a:r>
            <a:r>
              <a:rPr lang="hu-HU" sz="2600" b="1" dirty="0" smtClean="0"/>
              <a:t>ídépítés</a:t>
            </a:r>
            <a:r>
              <a:rPr lang="sv-SE" sz="2600" b="1" dirty="0" smtClean="0"/>
              <a:t>/</a:t>
            </a:r>
            <a:r>
              <a:rPr lang="sv-SE" sz="2600" b="1" dirty="0" err="1" smtClean="0"/>
              <a:t>lelki</a:t>
            </a:r>
            <a:r>
              <a:rPr lang="sv-SE" sz="2600" b="1" dirty="0" smtClean="0"/>
              <a:t> </a:t>
            </a:r>
            <a:r>
              <a:rPr lang="sv-SE" sz="2600" b="1" dirty="0" err="1"/>
              <a:t>vérkeringés</a:t>
            </a:r>
            <a:r>
              <a:rPr lang="sv-SE" sz="2600" b="1" dirty="0"/>
              <a:t> </a:t>
            </a:r>
            <a:r>
              <a:rPr lang="sv-SE" sz="2600" b="1" dirty="0" err="1" smtClean="0"/>
              <a:t>helyreállítása</a:t>
            </a:r>
            <a:r>
              <a:rPr lang="sv-SE" sz="2600" b="1" dirty="0" smtClean="0"/>
              <a:t> a </a:t>
            </a:r>
            <a:r>
              <a:rPr lang="sv-SE" sz="2600" b="1" dirty="0" err="1" smtClean="0"/>
              <a:t>Kárpátmedencével</a:t>
            </a:r>
            <a:r>
              <a:rPr lang="sv-SE" b="1" dirty="0"/>
              <a:t/>
            </a:r>
            <a:br>
              <a:rPr lang="sv-SE" b="1" dirty="0"/>
            </a:br>
            <a:r>
              <a:rPr lang="sv-SE" sz="200" b="1" dirty="0" smtClean="0"/>
              <a:t>  </a:t>
            </a:r>
            <a:endParaRPr lang="sv-SE" b="1" dirty="0" smtClean="0"/>
          </a:p>
          <a:p>
            <a:r>
              <a:rPr lang="sv-SE" sz="2400" dirty="0" smtClean="0"/>
              <a:t>A</a:t>
            </a:r>
            <a:r>
              <a:rPr lang="hu-HU" sz="2400" b="1" dirty="0" smtClean="0"/>
              <a:t> </a:t>
            </a:r>
            <a:r>
              <a:rPr lang="hu-HU" sz="2400" dirty="0"/>
              <a:t>nyugateurópai magyar ref</a:t>
            </a:r>
            <a:r>
              <a:rPr lang="sv-SE" sz="2400" dirty="0"/>
              <a:t>. </a:t>
            </a:r>
            <a:r>
              <a:rPr lang="hu-HU" sz="2400" dirty="0"/>
              <a:t>szórványt </a:t>
            </a:r>
            <a:r>
              <a:rPr lang="hu-HU" sz="2400" b="1" dirty="0"/>
              <a:t>megillető hely</a:t>
            </a:r>
            <a:r>
              <a:rPr lang="sv-SE" sz="2400" b="1" dirty="0"/>
              <a:t> </a:t>
            </a:r>
            <a:r>
              <a:rPr lang="sv-SE" sz="2400" b="1" dirty="0" err="1"/>
              <a:t>visszanyerése</a:t>
            </a:r>
            <a:r>
              <a:rPr lang="sv-SE" b="1" dirty="0"/>
              <a:t/>
            </a:r>
            <a:br>
              <a:rPr lang="sv-SE" b="1" dirty="0"/>
            </a:br>
            <a:r>
              <a:rPr lang="sv-SE" sz="1000" b="1" dirty="0" smtClean="0"/>
              <a:t>   </a:t>
            </a:r>
          </a:p>
          <a:p>
            <a:r>
              <a:rPr lang="sv-SE" sz="2200" dirty="0" err="1" smtClean="0"/>
              <a:t>Egység</a:t>
            </a:r>
            <a:r>
              <a:rPr lang="sv-SE" sz="2200" dirty="0" smtClean="0"/>
              <a:t> </a:t>
            </a:r>
            <a:r>
              <a:rPr lang="sv-SE" sz="2200" dirty="0"/>
              <a:t>a </a:t>
            </a:r>
            <a:r>
              <a:rPr lang="sv-SE" sz="2200" dirty="0" err="1"/>
              <a:t>külömböz</a:t>
            </a:r>
            <a:r>
              <a:rPr lang="hu-HU" sz="2200" dirty="0"/>
              <a:t>ő</a:t>
            </a:r>
            <a:r>
              <a:rPr lang="sv-SE" sz="2200" dirty="0" err="1"/>
              <a:t>ségben</a:t>
            </a:r>
            <a:r>
              <a:rPr lang="sv-SE" sz="2200" dirty="0"/>
              <a:t>: </a:t>
            </a:r>
            <a:r>
              <a:rPr lang="sv-SE" sz="2200" dirty="0" err="1"/>
              <a:t>szórványstratégia</a:t>
            </a:r>
            <a:r>
              <a:rPr lang="sv-SE" sz="2200" dirty="0"/>
              <a:t>, </a:t>
            </a:r>
            <a:r>
              <a:rPr lang="sv-SE" sz="2200" dirty="0" err="1" smtClean="0"/>
              <a:t>stb</a:t>
            </a:r>
            <a:r>
              <a:rPr lang="sv-SE" sz="2200" dirty="0" smtClean="0"/>
              <a:t/>
            </a:r>
            <a:br>
              <a:rPr lang="sv-SE" sz="2200" dirty="0" smtClean="0"/>
            </a:br>
            <a:endParaRPr lang="sv-SE" sz="2200" dirty="0" smtClean="0"/>
          </a:p>
          <a:p>
            <a:r>
              <a:rPr lang="sv-SE" sz="2200" dirty="0" err="1" smtClean="0"/>
              <a:t>Párbeszéd</a:t>
            </a:r>
            <a:r>
              <a:rPr lang="sv-SE" sz="2200" dirty="0" smtClean="0"/>
              <a:t> a </a:t>
            </a:r>
            <a:r>
              <a:rPr lang="sv-SE" sz="2200" dirty="0" err="1" smtClean="0"/>
              <a:t>Nyugat-Európai</a:t>
            </a:r>
            <a:r>
              <a:rPr lang="sv-SE" sz="2200" dirty="0" smtClean="0"/>
              <a:t> Magyar </a:t>
            </a:r>
            <a:r>
              <a:rPr lang="sv-SE" sz="2200" dirty="0" err="1" smtClean="0"/>
              <a:t>Protestáns</a:t>
            </a:r>
            <a:r>
              <a:rPr lang="sv-SE" sz="2200" dirty="0" smtClean="0"/>
              <a:t> </a:t>
            </a:r>
            <a:r>
              <a:rPr lang="sv-SE" sz="2200" dirty="0" err="1" smtClean="0"/>
              <a:t>Szervezettel</a:t>
            </a:r>
            <a:endParaRPr lang="sv-SE" sz="2200" dirty="0" smtClean="0"/>
          </a:p>
          <a:p>
            <a:endParaRPr lang="sv-SE" sz="3000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5A7A60-B55D-4F7D-83FB-3B545F263CB7}" type="datetime1">
              <a:rPr lang="sv-SE" smtClean="0"/>
              <a:pPr>
                <a:defRPr/>
              </a:pPr>
              <a:t>2016-07-13</a:t>
            </a:fld>
            <a:endParaRPr lang="sv-SE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NyEMRLSz-2015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626-22C3-41D8-96EE-6E4728800C35}" type="slidenum">
              <a:rPr lang="sv-SE" smtClean="0"/>
              <a:pPr/>
              <a:t>70</a:t>
            </a:fld>
            <a:endParaRPr lang="sv-SE" dirty="0"/>
          </a:p>
        </p:txBody>
      </p:sp>
      <p:pic>
        <p:nvPicPr>
          <p:cNvPr id="5" name="Bild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3"/>
            <a:ext cx="1007343" cy="101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67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Técső</a:t>
            </a:r>
            <a:r>
              <a:rPr lang="sv-SE" dirty="0" smtClean="0"/>
              <a:t> ref. templom és </a:t>
            </a:r>
            <a:r>
              <a:rPr lang="sv-SE" dirty="0" err="1" smtClean="0"/>
              <a:t>paplak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3528392" cy="481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71</a:t>
            </a:fld>
            <a:endParaRPr lang="sv-SE"/>
          </a:p>
        </p:txBody>
      </p:sp>
      <p:sp>
        <p:nvSpPr>
          <p:cNvPr id="5" name="Rektangel 4"/>
          <p:cNvSpPr/>
          <p:nvPr/>
        </p:nvSpPr>
        <p:spPr>
          <a:xfrm>
            <a:off x="5148064" y="1556792"/>
            <a:ext cx="285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László Károly </a:t>
            </a:r>
            <a:r>
              <a:rPr lang="sv-SE" dirty="0" smtClean="0"/>
              <a:t> ref. </a:t>
            </a:r>
            <a:r>
              <a:rPr lang="sv-SE" dirty="0" err="1" smtClean="0"/>
              <a:t>lelk</a:t>
            </a:r>
            <a:r>
              <a:rPr lang="sv-SE" dirty="0" smtClean="0"/>
              <a:t>.</a:t>
            </a:r>
          </a:p>
          <a:p>
            <a:r>
              <a:rPr lang="de-AT" b="1" u="sng" dirty="0">
                <a:hlinkClick r:id="rId3"/>
              </a:rPr>
              <a:t>laszlo-a@mail.ru</a:t>
            </a:r>
            <a:r>
              <a:rPr lang="de-AT" dirty="0"/>
              <a:t>, </a:t>
            </a:r>
            <a:endParaRPr lang="de-AT" dirty="0" smtClean="0"/>
          </a:p>
          <a:p>
            <a:r>
              <a:rPr lang="de-AT" dirty="0" smtClean="0"/>
              <a:t>Tel </a:t>
            </a:r>
            <a:r>
              <a:rPr lang="de-AT" dirty="0"/>
              <a:t>+</a:t>
            </a:r>
            <a:r>
              <a:rPr lang="de-AT" dirty="0" smtClean="0"/>
              <a:t>97-7906848</a:t>
            </a:r>
            <a:endParaRPr lang="sv-SE" dirty="0"/>
          </a:p>
          <a:p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971601" y="5877272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Kis Kovácsné</a:t>
            </a:r>
            <a:r>
              <a:rPr lang="sv-SE" dirty="0" smtClean="0"/>
              <a:t> -</a:t>
            </a:r>
            <a:r>
              <a:rPr lang="hu-HU" dirty="0" smtClean="0"/>
              <a:t> </a:t>
            </a:r>
            <a:r>
              <a:rPr lang="es-ES" dirty="0" smtClean="0"/>
              <a:t>Tóth Em</a:t>
            </a:r>
            <a:r>
              <a:rPr lang="hu-HU" dirty="0" smtClean="0">
                <a:latin typeface="Calibri"/>
              </a:rPr>
              <a:t>ő</a:t>
            </a:r>
            <a:r>
              <a:rPr lang="sv-SE" dirty="0" err="1" smtClean="0">
                <a:latin typeface="Calibri"/>
              </a:rPr>
              <a:t>ke</a:t>
            </a:r>
            <a:r>
              <a:rPr lang="sv-SE" dirty="0" smtClean="0">
                <a:latin typeface="Calibri"/>
              </a:rPr>
              <a:t> *1942 </a:t>
            </a:r>
            <a:r>
              <a:rPr lang="sv-SE" dirty="0" err="1" smtClean="0"/>
              <a:t>szobrász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err="1" smtClean="0">
                <a:latin typeface="Calibri"/>
              </a:rPr>
              <a:t>alkotása</a:t>
            </a:r>
            <a:r>
              <a:rPr lang="sv-SE" dirty="0" smtClean="0">
                <a:latin typeface="Calibri"/>
              </a:rPr>
              <a:t> a </a:t>
            </a:r>
            <a:r>
              <a:rPr lang="es-ES" dirty="0" smtClean="0"/>
              <a:t> paplak falán helyezték el 1994-ben.</a:t>
            </a:r>
            <a:endParaRPr lang="sv-SE" dirty="0"/>
          </a:p>
        </p:txBody>
      </p:sp>
      <p:sp>
        <p:nvSpPr>
          <p:cNvPr id="11" name="Rektangel 10"/>
          <p:cNvSpPr/>
          <p:nvPr/>
        </p:nvSpPr>
        <p:spPr>
          <a:xfrm>
            <a:off x="4644008" y="4653136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 smtClean="0"/>
              <a:t>BÁTHORI ISTVÁN *1533 – †1586</a:t>
            </a:r>
          </a:p>
          <a:p>
            <a:r>
              <a:rPr lang="sv-SE" sz="2000" dirty="0" err="1" smtClean="0"/>
              <a:t>Lengyelország</a:t>
            </a:r>
            <a:r>
              <a:rPr lang="sv-SE" sz="2000" dirty="0" smtClean="0"/>
              <a:t> </a:t>
            </a:r>
            <a:r>
              <a:rPr lang="sv-SE" sz="2000" dirty="0" err="1" smtClean="0"/>
              <a:t>királya</a:t>
            </a:r>
            <a:r>
              <a:rPr lang="sv-SE" sz="2000" dirty="0" smtClean="0"/>
              <a:t> és </a:t>
            </a:r>
            <a:r>
              <a:rPr lang="sv-SE" sz="2000" dirty="0" err="1" smtClean="0"/>
              <a:t>Litvánia</a:t>
            </a:r>
            <a:r>
              <a:rPr lang="sv-SE" sz="2000" dirty="0" smtClean="0"/>
              <a:t> </a:t>
            </a:r>
            <a:br>
              <a:rPr lang="sv-SE" sz="2000" dirty="0" smtClean="0"/>
            </a:br>
            <a:r>
              <a:rPr lang="sv-SE" sz="2000" dirty="0" err="1" smtClean="0"/>
              <a:t>nagyhercege</a:t>
            </a:r>
            <a:r>
              <a:rPr lang="sv-SE" sz="2000" dirty="0" smtClean="0"/>
              <a:t> 1576–1586.</a:t>
            </a:r>
            <a:endParaRPr lang="sv-SE" sz="2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5925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34741" y="312336"/>
            <a:ext cx="6965652" cy="1143000"/>
          </a:xfrm>
        </p:spPr>
        <p:txBody>
          <a:bodyPr>
            <a:normAutofit/>
          </a:bodyPr>
          <a:lstStyle/>
          <a:p>
            <a:pPr>
              <a:tabLst>
                <a:tab pos="6011863" algn="l"/>
              </a:tabLst>
            </a:pPr>
            <a:r>
              <a:rPr lang="sv-SE" sz="2800" b="1" dirty="0" smtClean="0"/>
              <a:t>F</a:t>
            </a:r>
            <a:r>
              <a:rPr lang="hu-HU" sz="2800" b="1" dirty="0" smtClean="0"/>
              <a:t>estett kazettás</a:t>
            </a:r>
            <a:r>
              <a:rPr lang="sv-SE" sz="2800" b="1" dirty="0" smtClean="0"/>
              <a:t> </a:t>
            </a:r>
            <a:r>
              <a:rPr lang="hu-HU" sz="2800" b="1" dirty="0" smtClean="0"/>
              <a:t>mennyezetű</a:t>
            </a:r>
            <a:r>
              <a:rPr lang="sv-SE" sz="2800" b="1" dirty="0" smtClean="0"/>
              <a:t> </a:t>
            </a:r>
            <a:br>
              <a:rPr lang="sv-SE" sz="2800" b="1" dirty="0" smtClean="0"/>
            </a:br>
            <a:r>
              <a:rPr lang="sv-SE" sz="2800" b="1" dirty="0" smtClean="0"/>
              <a:t>ref. </a:t>
            </a:r>
            <a:r>
              <a:rPr lang="sv-SE" sz="2800" b="1" dirty="0" err="1" smtClean="0"/>
              <a:t>templom</a:t>
            </a:r>
            <a:r>
              <a:rPr lang="sv-SE" sz="2800" b="1" dirty="0" smtClean="0"/>
              <a:t>  </a:t>
            </a:r>
            <a:r>
              <a:rPr lang="sv-SE" sz="2800" b="1" dirty="0" err="1" smtClean="0"/>
              <a:t>Técs</a:t>
            </a:r>
            <a:r>
              <a:rPr lang="hu-HU" sz="2800" b="1" dirty="0" smtClean="0">
                <a:latin typeface="Calibri"/>
              </a:rPr>
              <a:t>ő</a:t>
            </a:r>
            <a:endParaRPr lang="sv-SE" sz="2800" dirty="0"/>
          </a:p>
        </p:txBody>
      </p:sp>
      <p:pic>
        <p:nvPicPr>
          <p:cNvPr id="4" name="Platshållare för innehåll 3" descr="C:\Users\Békássy N Albert\AppData\Local\Microsoft\Windows\Temporary Internet Files\Content.Outlook\6FNAUE3B\PIC00063 (5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977749" cy="46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72</a:t>
            </a:fld>
            <a:endParaRPr lang="sv-SE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87054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A ref. </a:t>
            </a:r>
            <a:r>
              <a:rPr lang="en-US" sz="2800" b="1" dirty="0" err="1" smtClean="0"/>
              <a:t>templom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ereklyeként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tisztelt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ékességei</a:t>
            </a:r>
            <a:r>
              <a:rPr lang="en-US" sz="2800" b="1" dirty="0" smtClean="0"/>
              <a:t> </a:t>
            </a:r>
            <a:endParaRPr lang="sv-SE" sz="2800" b="1" dirty="0"/>
          </a:p>
        </p:txBody>
      </p:sp>
      <p:pic>
        <p:nvPicPr>
          <p:cNvPr id="4" name="Platshållare för innehåll 3" descr="C:\Users\Békássy N Albert\AppData\Local\Microsoft\Windows\Temporary Internet Files\Content.Outlook\6FNAUE3B\PIC00061 (4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32403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20699996" rev="0"/>
            </a:camera>
            <a:lightRig rig="threePt" dir="t"/>
          </a:scene3d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73</a:t>
            </a:fld>
            <a:endParaRPr lang="sv-SE"/>
          </a:p>
        </p:txBody>
      </p:sp>
      <p:pic>
        <p:nvPicPr>
          <p:cNvPr id="5" name="Bildobjekt 4" descr="C:\Users\Békássy N Albert\AppData\Local\Microsoft\Windows\Temporary Internet Files\Content.Outlook\6FNAUE3B\PIC00060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403244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1331640" y="573325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 </a:t>
            </a:r>
            <a:r>
              <a:rPr lang="sv-SE" dirty="0" smtClean="0"/>
              <a:t>E</a:t>
            </a:r>
            <a:r>
              <a:rPr lang="hu-HU" dirty="0" smtClean="0"/>
              <a:t>lső világháborús emléktábla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1</a:t>
            </a:r>
            <a:r>
              <a:rPr lang="hu-HU" dirty="0" smtClean="0"/>
              <a:t>944-1995 között </a:t>
            </a:r>
            <a:r>
              <a:rPr lang="sv-SE" dirty="0" smtClean="0"/>
              <a:t> </a:t>
            </a:r>
            <a:r>
              <a:rPr lang="hu-HU" dirty="0" smtClean="0"/>
              <a:t>egy sírba</a:t>
            </a:r>
            <a:r>
              <a:rPr lang="sv-SE" dirty="0" smtClean="0"/>
              <a:t> </a:t>
            </a:r>
            <a:r>
              <a:rPr lang="hu-HU" dirty="0" smtClean="0"/>
              <a:t>rejtettek</a:t>
            </a:r>
            <a:endParaRPr lang="sv-SE" dirty="0"/>
          </a:p>
        </p:txBody>
      </p:sp>
      <p:sp>
        <p:nvSpPr>
          <p:cNvPr id="8" name="Rektangel 7"/>
          <p:cNvSpPr/>
          <p:nvPr/>
        </p:nvSpPr>
        <p:spPr>
          <a:xfrm>
            <a:off x="5076056" y="5517232"/>
            <a:ext cx="3851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Sok</a:t>
            </a:r>
            <a:r>
              <a:rPr lang="en-US" dirty="0" smtClean="0"/>
              <a:t> </a:t>
            </a:r>
            <a:r>
              <a:rPr lang="en-US" dirty="0" err="1" smtClean="0"/>
              <a:t>vihart</a:t>
            </a:r>
            <a:r>
              <a:rPr lang="en-US" dirty="0" smtClean="0"/>
              <a:t> </a:t>
            </a:r>
            <a:r>
              <a:rPr lang="en-US" dirty="0" err="1" smtClean="0"/>
              <a:t>megélt</a:t>
            </a:r>
            <a:r>
              <a:rPr lang="en-US" dirty="0" smtClean="0"/>
              <a:t> és </a:t>
            </a:r>
            <a:r>
              <a:rPr lang="en-US" dirty="0" err="1" smtClean="0"/>
              <a:t>az</a:t>
            </a:r>
            <a:r>
              <a:rPr lang="en-US" dirty="0" smtClean="0"/>
              <a:t> 1900-as </a:t>
            </a:r>
            <a:r>
              <a:rPr lang="en-US" dirty="0" err="1" smtClean="0"/>
              <a:t>évek</a:t>
            </a:r>
            <a:r>
              <a:rPr lang="en-US" dirty="0" smtClean="0"/>
              <a:t> </a:t>
            </a:r>
            <a:r>
              <a:rPr lang="en-US" dirty="0" err="1" smtClean="0"/>
              <a:t>elejéről</a:t>
            </a:r>
            <a:r>
              <a:rPr lang="en-US" dirty="0" smtClean="0"/>
              <a:t> </a:t>
            </a:r>
            <a:r>
              <a:rPr lang="en-US" dirty="0" err="1" smtClean="0"/>
              <a:t>való</a:t>
            </a:r>
            <a:r>
              <a:rPr lang="en-US" dirty="0" smtClean="0"/>
              <a:t> </a:t>
            </a:r>
            <a:r>
              <a:rPr lang="en-US" dirty="0" err="1" smtClean="0"/>
              <a:t>zászló</a:t>
            </a:r>
            <a:r>
              <a:rPr lang="en-US" dirty="0" smtClean="0"/>
              <a:t> </a:t>
            </a:r>
            <a:r>
              <a:rPr lang="en-US" dirty="0" err="1" smtClean="0"/>
              <a:t>mely</a:t>
            </a:r>
            <a:r>
              <a:rPr lang="en-US" dirty="0" smtClean="0"/>
              <a:t> a </a:t>
            </a:r>
            <a:r>
              <a:rPr lang="en-US" dirty="0" err="1" smtClean="0"/>
              <a:t>szovjet</a:t>
            </a:r>
            <a:r>
              <a:rPr lang="en-US" dirty="0" smtClean="0"/>
              <a:t> </a:t>
            </a:r>
            <a:r>
              <a:rPr lang="en-US" dirty="0" err="1" smtClean="0"/>
              <a:t>érát</a:t>
            </a:r>
            <a:r>
              <a:rPr lang="en-US" dirty="0" smtClean="0"/>
              <a:t> a </a:t>
            </a:r>
            <a:r>
              <a:rPr lang="en-US" dirty="0" err="1" smtClean="0"/>
              <a:t>templom</a:t>
            </a:r>
            <a:r>
              <a:rPr lang="en-US" dirty="0" smtClean="0"/>
              <a:t> </a:t>
            </a:r>
            <a:r>
              <a:rPr lang="en-US" dirty="0" err="1" smtClean="0"/>
              <a:t>padlásán</a:t>
            </a:r>
            <a:r>
              <a:rPr lang="en-US" dirty="0" smtClean="0"/>
              <a:t> </a:t>
            </a:r>
            <a:r>
              <a:rPr lang="en-US" dirty="0" err="1" smtClean="0"/>
              <a:t>vészelte</a:t>
            </a:r>
            <a:r>
              <a:rPr lang="en-US" dirty="0" smtClean="0"/>
              <a:t> </a:t>
            </a:r>
            <a:r>
              <a:rPr lang="en-US" dirty="0" err="1" smtClean="0"/>
              <a:t>át</a:t>
            </a:r>
            <a:r>
              <a:rPr lang="en-US" dirty="0" smtClean="0"/>
              <a:t>.</a:t>
            </a:r>
            <a:endParaRPr lang="sv-SE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27968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68942" y="836712"/>
            <a:ext cx="4896544" cy="1143000"/>
          </a:xfrm>
        </p:spPr>
        <p:txBody>
          <a:bodyPr>
            <a:normAutofit/>
          </a:bodyPr>
          <a:lstStyle/>
          <a:p>
            <a:r>
              <a:rPr lang="sv-SE" sz="3100" b="1" dirty="0" smtClean="0"/>
              <a:t>TANÉVNYITÓ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hu-HU" sz="1800" b="1" dirty="0" smtClean="0"/>
              <a:t>Magyar Tannyelvű Református Líceu</a:t>
            </a:r>
            <a:r>
              <a:rPr lang="sv-SE" sz="1800" b="1" dirty="0" smtClean="0"/>
              <a:t>m</a:t>
            </a:r>
            <a:endParaRPr lang="sv-SE" sz="3200" b="1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74</a:t>
            </a:fld>
            <a:endParaRPr lang="sv-SE"/>
          </a:p>
        </p:txBody>
      </p:sp>
      <p:pic>
        <p:nvPicPr>
          <p:cNvPr id="4" name="Bildobjekt 3" descr="http://liceum.tyachiv.info/images/TRL-cimer_kicsi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48680"/>
            <a:ext cx="158417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objekt 4" descr="http://liceum.tyachiv.info/images/13-14/Tanevnyito/slides/DSCF00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132856"/>
            <a:ext cx="576072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411" y="465991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5018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>
            <a:normAutofit/>
          </a:bodyPr>
          <a:lstStyle/>
          <a:p>
            <a:r>
              <a:rPr lang="sv-SE" sz="2800" dirty="0" err="1" smtClean="0"/>
              <a:t>Egy</a:t>
            </a:r>
            <a:r>
              <a:rPr lang="sv-SE" sz="2800" dirty="0" smtClean="0"/>
              <a:t> </a:t>
            </a:r>
            <a:r>
              <a:rPr lang="sv-SE" sz="2800" dirty="0" err="1" smtClean="0"/>
              <a:t>Változat</a:t>
            </a:r>
            <a:r>
              <a:rPr lang="sv-SE" sz="2800" dirty="0" smtClean="0"/>
              <a:t>: A </a:t>
            </a:r>
            <a:r>
              <a:rPr lang="sv-SE" sz="2800" dirty="0" err="1" smtClean="0"/>
              <a:t>Nagyberegi</a:t>
            </a:r>
            <a:r>
              <a:rPr lang="sv-SE" sz="2800" dirty="0" smtClean="0"/>
              <a:t> Ref. </a:t>
            </a:r>
            <a:r>
              <a:rPr lang="sv-SE" sz="2800" dirty="0" err="1" smtClean="0"/>
              <a:t>Liceum</a:t>
            </a:r>
            <a:r>
              <a:rPr lang="sv-SE" sz="2800" dirty="0" smtClean="0"/>
              <a:t> 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88024" y="1484785"/>
            <a:ext cx="3837112" cy="1656184"/>
          </a:xfrm>
        </p:spPr>
        <p:txBody>
          <a:bodyPr>
            <a:normAutofit fontScale="70000" lnSpcReduction="20000"/>
          </a:bodyPr>
          <a:lstStyle/>
          <a:p>
            <a:r>
              <a:rPr lang="sv-SE" sz="2100" b="1" dirty="0" err="1" smtClean="0"/>
              <a:t>Áldott</a:t>
            </a:r>
            <a:r>
              <a:rPr lang="sv-SE" sz="2100" b="1" dirty="0" smtClean="0"/>
              <a:t>, </a:t>
            </a:r>
            <a:r>
              <a:rPr lang="sv-SE" sz="2100" b="1" dirty="0" err="1" smtClean="0"/>
              <a:t>drága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fiatal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istenfélő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férfi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vezető</a:t>
            </a:r>
            <a:r>
              <a:rPr lang="sv-SE" sz="2100" b="1" dirty="0" smtClean="0"/>
              <a:t> </a:t>
            </a:r>
            <a:r>
              <a:rPr lang="sv-SE" sz="2100" b="1" dirty="0" err="1" smtClean="0"/>
              <a:t>kollegák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vannak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Nagyberegen</a:t>
            </a:r>
            <a:r>
              <a:rPr lang="sv-SE" sz="2100" b="1" dirty="0" smtClean="0"/>
              <a:t>, </a:t>
            </a:r>
            <a:r>
              <a:rPr lang="sv-SE" sz="2100" b="1" dirty="0" err="1" smtClean="0"/>
              <a:t>akikre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lehet</a:t>
            </a:r>
            <a:r>
              <a:rPr lang="sv-SE" sz="2100" b="1" dirty="0" smtClean="0"/>
              <a:t> </a:t>
            </a:r>
            <a:r>
              <a:rPr lang="sv-SE" sz="2100" b="1" dirty="0" err="1" smtClean="0"/>
              <a:t>számítani</a:t>
            </a:r>
            <a:r>
              <a:rPr lang="sv-SE" sz="2100" dirty="0" smtClean="0"/>
              <a:t>.</a:t>
            </a:r>
            <a:br>
              <a:rPr lang="sv-SE" sz="2100" dirty="0" smtClean="0"/>
            </a:br>
            <a:endParaRPr lang="sv-SE" sz="2100" dirty="0" smtClean="0"/>
          </a:p>
          <a:p>
            <a:r>
              <a:rPr lang="sv-SE" sz="2300" b="1" dirty="0" smtClean="0"/>
              <a:t>A </a:t>
            </a:r>
            <a:r>
              <a:rPr lang="sv-SE" sz="2300" b="1" dirty="0" err="1" smtClean="0"/>
              <a:t>tanítás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június</a:t>
            </a:r>
            <a:r>
              <a:rPr lang="sv-SE" sz="2300" b="1" dirty="0" smtClean="0"/>
              <a:t> 18 </a:t>
            </a:r>
            <a:r>
              <a:rPr lang="sv-SE" sz="2300" b="1" dirty="0" err="1" smtClean="0"/>
              <a:t>ér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véget</a:t>
            </a:r>
            <a:r>
              <a:rPr lang="sv-SE" sz="2300" b="1" dirty="0" smtClean="0"/>
              <a:t> (</a:t>
            </a:r>
            <a:r>
              <a:rPr lang="sv-SE" sz="2300" b="1" dirty="0" err="1" smtClean="0"/>
              <a:t>az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angol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táborral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együtt</a:t>
            </a:r>
            <a:r>
              <a:rPr lang="sv-SE" sz="2300" b="1" dirty="0" smtClean="0"/>
              <a:t>), </a:t>
            </a:r>
            <a:r>
              <a:rPr lang="sv-SE" sz="2300" b="1" dirty="0" err="1" smtClean="0"/>
              <a:t>utána</a:t>
            </a:r>
            <a:r>
              <a:rPr lang="sv-SE" sz="2300" b="1" dirty="0" smtClean="0"/>
              <a:t> </a:t>
            </a:r>
            <a:r>
              <a:rPr lang="sv-SE" sz="2300" b="1" dirty="0" err="1" smtClean="0"/>
              <a:t>szabad</a:t>
            </a:r>
            <a:endParaRPr lang="sv-SE" sz="2300" b="1" dirty="0" smtClean="0"/>
          </a:p>
          <a:p>
            <a:pPr>
              <a:buNone/>
            </a:pPr>
            <a:r>
              <a:rPr lang="sv-SE" dirty="0" smtClean="0"/>
              <a:t>	</a:t>
            </a:r>
            <a:r>
              <a:rPr lang="sv-SE" sz="1600" dirty="0" smtClean="0"/>
              <a:t>pandy-szekeres anna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75</a:t>
            </a:fld>
            <a:endParaRPr lang="sv-SE"/>
          </a:p>
        </p:txBody>
      </p:sp>
      <p:pic>
        <p:nvPicPr>
          <p:cNvPr id="1028" name="Picture 4" descr="http://nbrl.com.ua/wp-content/gallery/fotok-a-liceumrol/p140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12776"/>
            <a:ext cx="2592288" cy="172903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12976"/>
            <a:ext cx="7678768" cy="32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dirty="0" err="1" smtClean="0"/>
              <a:t>Egyéb</a:t>
            </a:r>
            <a:r>
              <a:rPr lang="sv-SE" sz="2800" b="1" dirty="0" smtClean="0"/>
              <a:t> - </a:t>
            </a:r>
            <a:r>
              <a:rPr lang="sv-SE" sz="2800" b="1" dirty="0" err="1" smtClean="0"/>
              <a:t>magyarországi</a:t>
            </a:r>
            <a:r>
              <a:rPr lang="sv-SE" sz="2800" b="1" dirty="0" smtClean="0"/>
              <a:t> - </a:t>
            </a:r>
            <a:r>
              <a:rPr lang="sv-SE" sz="2800" b="1" dirty="0" err="1" smtClean="0"/>
              <a:t>változat</a:t>
            </a:r>
            <a:r>
              <a:rPr lang="sv-SE" sz="2800" b="1" dirty="0" smtClean="0"/>
              <a:t>?</a:t>
            </a:r>
            <a:endParaRPr lang="sv-SE" sz="28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8800" b="1" dirty="0" smtClean="0"/>
              <a:t>					?</a:t>
            </a:r>
            <a:endParaRPr lang="sv-SE" sz="8800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76</a:t>
            </a:fld>
            <a:endParaRPr lang="sv-S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81121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Köszönöm</a:t>
            </a:r>
            <a:r>
              <a:rPr lang="sv-SE" dirty="0" smtClean="0"/>
              <a:t> a </a:t>
            </a:r>
            <a:r>
              <a:rPr lang="sv-SE" dirty="0" err="1" smtClean="0"/>
              <a:t>figyelmet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77</a:t>
            </a:fld>
            <a:endParaRPr lang="sv-SE"/>
          </a:p>
        </p:txBody>
      </p:sp>
      <p:pic>
        <p:nvPicPr>
          <p:cNvPr id="1026" name="MA3.1467368986" descr="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700808"/>
            <a:ext cx="39243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ktangel 5"/>
          <p:cNvSpPr/>
          <p:nvPr/>
        </p:nvSpPr>
        <p:spPr>
          <a:xfrm>
            <a:off x="683568" y="450912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Nagy Imre és családja, jobbra felesége Égető Mária, </a:t>
            </a:r>
            <a:r>
              <a:rPr lang="sv-SE" b="1" dirty="0" smtClean="0"/>
              <a:t/>
            </a:r>
            <a:br>
              <a:rPr lang="sv-SE" b="1" dirty="0" smtClean="0"/>
            </a:br>
            <a:r>
              <a:rPr lang="hu-HU" b="1" dirty="0" smtClean="0"/>
              <a:t>mögötte leánya Erzébet és</a:t>
            </a:r>
            <a:r>
              <a:rPr lang="sv-SE" b="1" dirty="0" smtClean="0"/>
              <a:t> </a:t>
            </a:r>
            <a:r>
              <a:rPr lang="hu-HU" b="1" dirty="0" smtClean="0"/>
              <a:t>férje Vészi János</a:t>
            </a:r>
            <a:endParaRPr lang="sv-SE" dirty="0"/>
          </a:p>
        </p:txBody>
      </p:sp>
      <p:pic>
        <p:nvPicPr>
          <p:cNvPr id="7" name="Picture 2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b="1" dirty="0" err="1" smtClean="0"/>
              <a:t>Szembenállás</a:t>
            </a:r>
            <a:r>
              <a:rPr lang="sv-SE" sz="2800" b="1" dirty="0" smtClean="0"/>
              <a:t> – </a:t>
            </a:r>
            <a:r>
              <a:rPr lang="sv-SE" sz="2800" b="1" dirty="0" err="1" smtClean="0"/>
              <a:t>Kirekesztés</a:t>
            </a:r>
            <a:r>
              <a:rPr lang="sv-SE" sz="2800" b="1" dirty="0" smtClean="0"/>
              <a:t> – </a:t>
            </a:r>
            <a:r>
              <a:rPr lang="sv-SE" sz="2800" b="1" dirty="0" err="1" smtClean="0"/>
              <a:t>Párbeszéd</a:t>
            </a:r>
            <a:r>
              <a:rPr lang="sv-SE" sz="2800" b="1" dirty="0" smtClean="0"/>
              <a:t>?</a:t>
            </a:r>
            <a:endParaRPr lang="sv-SE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480720" cy="323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365104"/>
            <a:ext cx="77013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11560" y="3284984"/>
            <a:ext cx="7772400" cy="1470025"/>
          </a:xfrm>
        </p:spPr>
        <p:txBody>
          <a:bodyPr/>
          <a:lstStyle/>
          <a:p>
            <a:r>
              <a:rPr lang="sv-SE" dirty="0"/>
              <a:t>In </a:t>
            </a:r>
            <a:r>
              <a:rPr lang="sv-SE" dirty="0" smtClean="0"/>
              <a:t>memoriam - </a:t>
            </a:r>
            <a:r>
              <a:rPr lang="sv-SE" dirty="0" err="1" smtClean="0"/>
              <a:t>Gyászunk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D497F-084B-4BC1-9AC1-E88EF4DE22C4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543" y="908720"/>
            <a:ext cx="364648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NAS\Expansion-akt\NyEMRLSz\Elnksg\FEJLÉCEK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809246" cy="8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0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1541</TotalTime>
  <Words>2215</Words>
  <Application>Microsoft Office PowerPoint</Application>
  <PresentationFormat>Bildspel på skärmen (4:3)</PresentationFormat>
  <Paragraphs>374</Paragraphs>
  <Slides>77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77</vt:i4>
      </vt:variant>
    </vt:vector>
  </HeadingPairs>
  <TitlesOfParts>
    <vt:vector size="78" baseType="lpstr">
      <vt:lpstr>Office-tema</vt:lpstr>
      <vt:lpstr>Bild 1</vt:lpstr>
      <vt:lpstr>Bild 2</vt:lpstr>
      <vt:lpstr>Budapest 1956</vt:lpstr>
      <vt:lpstr>Bild 4</vt:lpstr>
      <vt:lpstr>Megtorlások Kárpát-medence szerte</vt:lpstr>
      <vt:lpstr>Bild 6</vt:lpstr>
      <vt:lpstr>Hol tartunk ma?</vt:lpstr>
      <vt:lpstr>Szembenállás – Kirekesztés – Párbeszéd?</vt:lpstr>
      <vt:lpstr>In memoriam - Gyászunk</vt:lpstr>
      <vt:lpstr>Bild 10</vt:lpstr>
      <vt:lpstr>2016.03.31. - Jakab Bálint A csendes hűség dícsérete</vt:lpstr>
      <vt:lpstr>Március 30-án  ELKÖSZÖNTÜNK DR. PAPP VILMOSTÓL,  A REFORMÁTUS ÚJSÁGÍRÁS DOYENJÉTŐL</vt:lpstr>
      <vt:lpstr>Tőkés István, TD kolozsvári professzor  *1916. augusztus 8 – †2016. jan. 15.</vt:lpstr>
      <vt:lpstr>Bild 14</vt:lpstr>
      <vt:lpstr>Hollandiában 91 évesen   2016. június 1. elhúnyt</vt:lpstr>
      <vt:lpstr> “Eszetekbe juttatom, testvéreim, az evangéliumot, amelyet hirdettem nektek, amelyet be is fogadtatok, amelyben meg is maradtatok…, hogy Krisztus meghalt a mi bűneinkért az Írások szerint, eltemették, és feltámadt a harmadik napon az Írások szerint, és megjelent…” (1Kor 15, 1-5)</vt:lpstr>
      <vt:lpstr>Bild 17</vt:lpstr>
      <vt:lpstr>Paskai László Pacifik OFM esztergom-budapesti érsek  *1927. május 8. -  †2015. aug. 17.  http://www.ferencesek.hu/in-memoriam-paskai-laszlo-pacifik-ofm/ </vt:lpstr>
      <vt:lpstr>Bild 19</vt:lpstr>
      <vt:lpstr>Bild 20</vt:lpstr>
      <vt:lpstr>Bild 21</vt:lpstr>
      <vt:lpstr>Vértanúk a Délvidéken 1944 - Nyughelyük ismeretlen http://www.reformatus.hu/mutat/10565/ Reformátusok Lapja 2015. február 1. </vt:lpstr>
      <vt:lpstr>Hálát adunk értük az élet Urának</vt:lpstr>
      <vt:lpstr>Jelenünk</vt:lpstr>
      <vt:lpstr>Bild 25</vt:lpstr>
      <vt:lpstr>A hajóskapitány, aki utoljára hagyja el a hajót a nagy nyugateurópai szórványban </vt:lpstr>
      <vt:lpstr>Az €U válsága  a terror bizonytalanságában </vt:lpstr>
      <vt:lpstr>Európa exportálta a demokráciát...  A titkosszolgálat kudarca: lehet ugyan, hogy az illető rajta van a megfigyelési listán, de amíg nem tett semmit, a titkosszolgálatok számára még szüz</vt:lpstr>
      <vt:lpstr>Egy kis önkritikagyakorlása  nem ártana az €-úniónak</vt:lpstr>
      <vt:lpstr>Nem azonosíthatjuk a nagy világvallások egyikét az iszlám egészét az Iszlám Állammal és a terrorizmussal </vt:lpstr>
      <vt:lpstr>Bild 31</vt:lpstr>
      <vt:lpstr>Bild 32</vt:lpstr>
      <vt:lpstr>Bild 33</vt:lpstr>
      <vt:lpstr>Tisztelgés, emlékezés, főhajtás</vt:lpstr>
      <vt:lpstr>Debrecenben 1991. aug. 18. II. Szt. János Pál pápa megkoszorúzta a ref. gályarabok emlékművét</vt:lpstr>
      <vt:lpstr>GöRGEY ARTúR halálának 100. évfordulója</vt:lpstr>
      <vt:lpstr>Bild 37</vt:lpstr>
      <vt:lpstr>AZ 50 ÉVEN ÁT ELŐKÉSZÍTETT SZENT SZINÓDUS  KRÉTA SZIGETÉN 166 PÜSPÖKKEL 2016 Június 19-26</vt:lpstr>
      <vt:lpstr>Örömeink</vt:lpstr>
      <vt:lpstr>Bild 40</vt:lpstr>
      <vt:lpstr>Nt. Soós Mihály lelkipásztor   84. születésnapi köszöntése   Bécs, 2015. nov. 15. istentisztelet</vt:lpstr>
      <vt:lpstr>Nt Soós Mihály, ny. ref. lelk. Bécs lelkészi szolgálatáért a szórványban a Magyar Arany Érdemkereszt kitüntetettje 2012. </vt:lpstr>
      <vt:lpstr>Bild 43</vt:lpstr>
      <vt:lpstr>v. Bereczki András 65 évesen   június 26. nyugalomba vonult  Paptamási szolgálatából</vt:lpstr>
      <vt:lpstr>A Kolozsvári  Teológiai Intézet 2015. október 14.  fennállásának 120. jubileumát ünnepelte a református Pantheon </vt:lpstr>
      <vt:lpstr>450 éves  a Második Helvét Hitvallás Egyetemesség és türelem  Bennünket, magyar reformátusokat 1881-ig hivatalosan „helvét hitvallású evangélikusoknak” neveztek.   GK űlése Kassán 2016. júli. 4.-6.</vt:lpstr>
      <vt:lpstr>Ezek történtek az elmúlt évben</vt:lpstr>
      <vt:lpstr>A Magyar Református Presbiteri Szövetség  jubileumi elnökségi ülése 2015. okt. 16.-17.</vt:lpstr>
      <vt:lpstr>Bild 49</vt:lpstr>
      <vt:lpstr>Megoldandó gondjaink</vt:lpstr>
      <vt:lpstr>Bild 51</vt:lpstr>
      <vt:lpstr>Szemléletváltás! Egymásban nem ellenséget, hanem tárgyalófelet  keresni!</vt:lpstr>
      <vt:lpstr>Bild 53</vt:lpstr>
      <vt:lpstr>Nyugati magyar diaszpórák  http://www.hhrf.org/kisebbsegkutatas/kk_2010_04/cikk.php?id=1890 </vt:lpstr>
      <vt:lpstr>Bild 55</vt:lpstr>
      <vt:lpstr>Bild 56</vt:lpstr>
      <vt:lpstr>Terveink</vt:lpstr>
      <vt:lpstr>2017. az 500 éves REFORMÁCIÓ jegyében</vt:lpstr>
      <vt:lpstr>Bild 59</vt:lpstr>
      <vt:lpstr>A jubileumi ’17 emlékév kiemelt programjai</vt:lpstr>
      <vt:lpstr>Bild 61</vt:lpstr>
      <vt:lpstr>Bild 62</vt:lpstr>
      <vt:lpstr>NyEMRLSz 2017. Técső</vt:lpstr>
      <vt:lpstr>  Técső – Thechew - Тячiв</vt:lpstr>
      <vt:lpstr>Técső (Tjacsiv) Тячiв</vt:lpstr>
      <vt:lpstr>Bild 66</vt:lpstr>
      <vt:lpstr>Bild 67</vt:lpstr>
      <vt:lpstr>Nevezetességek</vt:lpstr>
      <vt:lpstr> Hollósy Simon festőművész emléktábla</vt:lpstr>
      <vt:lpstr>Hol tartunk ma?</vt:lpstr>
      <vt:lpstr>Técső ref. templom és paplak </vt:lpstr>
      <vt:lpstr>Festett kazettás mennyezetű  ref. templom  Técső</vt:lpstr>
      <vt:lpstr>A ref. templom ereklyeként tisztelt ékességei </vt:lpstr>
      <vt:lpstr>TANÉVNYITÓ Magyar Tannyelvű Református Líceum</vt:lpstr>
      <vt:lpstr>Egy Változat: A Nagyberegi Ref. Liceum </vt:lpstr>
      <vt:lpstr>Egyéb - magyarországi - változat?</vt:lpstr>
      <vt:lpstr>Köszönöm a figyelmet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Albert</dc:creator>
  <cp:lastModifiedBy>Microsoft</cp:lastModifiedBy>
  <cp:revision>171</cp:revision>
  <dcterms:created xsi:type="dcterms:W3CDTF">2015-08-18T13:20:04Z</dcterms:created>
  <dcterms:modified xsi:type="dcterms:W3CDTF">2016-07-13T08:22:53Z</dcterms:modified>
</cp:coreProperties>
</file>